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Lst>
  <p:notesMasterIdLst>
    <p:notesMasterId r:id="rId15"/>
  </p:notesMasterIdLst>
  <p:sldIdLst>
    <p:sldId id="273" r:id="rId3"/>
    <p:sldId id="259" r:id="rId4"/>
    <p:sldId id="260" r:id="rId5"/>
    <p:sldId id="263" r:id="rId6"/>
    <p:sldId id="262" r:id="rId7"/>
    <p:sldId id="261" r:id="rId8"/>
    <p:sldId id="266" r:id="rId9"/>
    <p:sldId id="264" r:id="rId10"/>
    <p:sldId id="265" r:id="rId11"/>
    <p:sldId id="268" r:id="rId12"/>
    <p:sldId id="267" r:id="rId13"/>
    <p:sldId id="269" r:id="rId14"/>
  </p:sldIdLst>
  <p:sldSz cx="9144000" cy="5143500" type="screen16x9"/>
  <p:notesSz cx="6858000" cy="9144000"/>
  <p:defaultTextStyle>
    <a:defPPr>
      <a:defRPr lang="de-DE"/>
    </a:defPPr>
    <a:lvl1pPr marL="0" algn="l" defTabSz="369921" rtl="0" eaLnBrk="1" latinLnBrk="0" hangingPunct="1">
      <a:defRPr sz="1500" kern="1200">
        <a:solidFill>
          <a:schemeClr val="tx1"/>
        </a:solidFill>
        <a:latin typeface="+mn-lt"/>
        <a:ea typeface="+mn-ea"/>
        <a:cs typeface="+mn-cs"/>
      </a:defRPr>
    </a:lvl1pPr>
    <a:lvl2pPr marL="369921" algn="l" defTabSz="369921" rtl="0" eaLnBrk="1" latinLnBrk="0" hangingPunct="1">
      <a:defRPr sz="1500" kern="1200">
        <a:solidFill>
          <a:schemeClr val="tx1"/>
        </a:solidFill>
        <a:latin typeface="+mn-lt"/>
        <a:ea typeface="+mn-ea"/>
        <a:cs typeface="+mn-cs"/>
      </a:defRPr>
    </a:lvl2pPr>
    <a:lvl3pPr marL="739841" algn="l" defTabSz="369921" rtl="0" eaLnBrk="1" latinLnBrk="0" hangingPunct="1">
      <a:defRPr sz="1500" kern="1200">
        <a:solidFill>
          <a:schemeClr val="tx1"/>
        </a:solidFill>
        <a:latin typeface="+mn-lt"/>
        <a:ea typeface="+mn-ea"/>
        <a:cs typeface="+mn-cs"/>
      </a:defRPr>
    </a:lvl3pPr>
    <a:lvl4pPr marL="1109762" algn="l" defTabSz="369921" rtl="0" eaLnBrk="1" latinLnBrk="0" hangingPunct="1">
      <a:defRPr sz="1500" kern="1200">
        <a:solidFill>
          <a:schemeClr val="tx1"/>
        </a:solidFill>
        <a:latin typeface="+mn-lt"/>
        <a:ea typeface="+mn-ea"/>
        <a:cs typeface="+mn-cs"/>
      </a:defRPr>
    </a:lvl4pPr>
    <a:lvl5pPr marL="1479682" algn="l" defTabSz="369921" rtl="0" eaLnBrk="1" latinLnBrk="0" hangingPunct="1">
      <a:defRPr sz="1500" kern="1200">
        <a:solidFill>
          <a:schemeClr val="tx1"/>
        </a:solidFill>
        <a:latin typeface="+mn-lt"/>
        <a:ea typeface="+mn-ea"/>
        <a:cs typeface="+mn-cs"/>
      </a:defRPr>
    </a:lvl5pPr>
    <a:lvl6pPr marL="1849603" algn="l" defTabSz="369921" rtl="0" eaLnBrk="1" latinLnBrk="0" hangingPunct="1">
      <a:defRPr sz="1500" kern="1200">
        <a:solidFill>
          <a:schemeClr val="tx1"/>
        </a:solidFill>
        <a:latin typeface="+mn-lt"/>
        <a:ea typeface="+mn-ea"/>
        <a:cs typeface="+mn-cs"/>
      </a:defRPr>
    </a:lvl6pPr>
    <a:lvl7pPr marL="2219523" algn="l" defTabSz="369921" rtl="0" eaLnBrk="1" latinLnBrk="0" hangingPunct="1">
      <a:defRPr sz="1500" kern="1200">
        <a:solidFill>
          <a:schemeClr val="tx1"/>
        </a:solidFill>
        <a:latin typeface="+mn-lt"/>
        <a:ea typeface="+mn-ea"/>
        <a:cs typeface="+mn-cs"/>
      </a:defRPr>
    </a:lvl7pPr>
    <a:lvl8pPr marL="2589444" algn="l" defTabSz="369921" rtl="0" eaLnBrk="1" latinLnBrk="0" hangingPunct="1">
      <a:defRPr sz="1500" kern="1200">
        <a:solidFill>
          <a:schemeClr val="tx1"/>
        </a:solidFill>
        <a:latin typeface="+mn-lt"/>
        <a:ea typeface="+mn-ea"/>
        <a:cs typeface="+mn-cs"/>
      </a:defRPr>
    </a:lvl8pPr>
    <a:lvl9pPr marL="2959364" algn="l" defTabSz="369921"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7">
          <p15:clr>
            <a:srgbClr val="A4A3A4"/>
          </p15:clr>
        </p15:guide>
        <p15:guide id="2" orient="horz" pos="3239">
          <p15:clr>
            <a:srgbClr val="A4A3A4"/>
          </p15:clr>
        </p15:guide>
        <p15:guide id="3" orient="horz" pos="1176">
          <p15:clr>
            <a:srgbClr val="A4A3A4"/>
          </p15:clr>
        </p15:guide>
        <p15:guide id="4" orient="horz" pos="244">
          <p15:clr>
            <a:srgbClr val="A4A3A4"/>
          </p15:clr>
        </p15:guide>
        <p15:guide id="5" pos="5489">
          <p15:clr>
            <a:srgbClr val="A4A3A4"/>
          </p15:clr>
        </p15:guide>
        <p15:guide id="6" pos="28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C6E5"/>
    <a:srgbClr val="E36860"/>
    <a:srgbClr val="E6E0EC"/>
    <a:srgbClr val="C9417F"/>
    <a:srgbClr val="A23BE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00" autoAdjust="0"/>
    <p:restoredTop sz="94660"/>
  </p:normalViewPr>
  <p:slideViewPr>
    <p:cSldViewPr snapToGrid="0" snapToObjects="1" showGuides="1">
      <p:cViewPr varScale="1">
        <p:scale>
          <a:sx n="85" d="100"/>
          <a:sy n="85" d="100"/>
        </p:scale>
        <p:origin x="1120" y="-1100"/>
      </p:cViewPr>
      <p:guideLst>
        <p:guide orient="horz" pos="487"/>
        <p:guide orient="horz" pos="3239"/>
        <p:guide orient="horz" pos="1176"/>
        <p:guide orient="horz" pos="244"/>
        <p:guide pos="5489"/>
        <p:guide pos="287"/>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8FED4D-2BC6-CE47-AFB4-EAC7555169EF}" type="datetimeFigureOut">
              <a:t>01.06.2021</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C86687-9DF8-EC48-97C7-1FD0D5CFCE23}" type="slidenum">
              <a:t>‹Nr.›</a:t>
            </a:fld>
            <a:endParaRPr lang="de-DE"/>
          </a:p>
        </p:txBody>
      </p:sp>
    </p:spTree>
    <p:extLst>
      <p:ext uri="{BB962C8B-B14F-4D97-AF65-F5344CB8AC3E}">
        <p14:creationId xmlns:p14="http://schemas.microsoft.com/office/powerpoint/2010/main" val="15405148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3C86687-9DF8-EC48-97C7-1FD0D5CFCE23}" type="slidenum">
              <a:rPr lang="tr-TR"/>
              <a:t>4</a:t>
            </a:fld>
            <a:endParaRPr lang="tr-TR"/>
          </a:p>
        </p:txBody>
      </p:sp>
    </p:spTree>
    <p:extLst>
      <p:ext uri="{BB962C8B-B14F-4D97-AF65-F5344CB8AC3E}">
        <p14:creationId xmlns:p14="http://schemas.microsoft.com/office/powerpoint/2010/main" val="3010028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3C86687-9DF8-EC48-97C7-1FD0D5CFCE23}" type="slidenum">
              <a:t>12</a:t>
            </a:fld>
            <a:endParaRPr lang="de-DE"/>
          </a:p>
        </p:txBody>
      </p:sp>
    </p:spTree>
    <p:extLst>
      <p:ext uri="{BB962C8B-B14F-4D97-AF65-F5344CB8AC3E}">
        <p14:creationId xmlns:p14="http://schemas.microsoft.com/office/powerpoint/2010/main" val="1883119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8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3114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hyperlink" Target="http://www.instagram.com/hitec_official" TargetMode="External"/><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a:hlinkClick r:id="rId3"/>
          </p:cNvPr>
          <p:cNvSpPr/>
          <p:nvPr userDrawn="1"/>
        </p:nvSpPr>
        <p:spPr>
          <a:xfrm>
            <a:off x="417286" y="4821467"/>
            <a:ext cx="1895928" cy="1814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 name="Bild 1" descr="farbleiste.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660900"/>
            <a:ext cx="9144000" cy="482600"/>
          </a:xfrm>
          <a:prstGeom prst="rect">
            <a:avLst/>
          </a:prstGeom>
        </p:spPr>
      </p:pic>
      <p:sp>
        <p:nvSpPr>
          <p:cNvPr id="8" name="Oval 7"/>
          <p:cNvSpPr/>
          <p:nvPr userDrawn="1"/>
        </p:nvSpPr>
        <p:spPr>
          <a:xfrm>
            <a:off x="8112584" y="4146553"/>
            <a:ext cx="836380" cy="836380"/>
          </a:xfrm>
          <a:prstGeom prst="ellipse">
            <a:avLst/>
          </a:prstGeom>
          <a:solidFill>
            <a:schemeClr val="bg1"/>
          </a:solidFill>
        </p:spPr>
        <p:txBody>
          <a:bodyPr wrap="square" lIns="0" tIns="0" rIns="0" bIns="0" rtlCol="0" anchor="ctr">
            <a:spAutoFit/>
          </a:bodyPr>
          <a:lstStyle/>
          <a:p>
            <a:pPr algn="ctr"/>
            <a:endParaRPr lang="de-DE" sz="3000" b="1"/>
          </a:p>
        </p:txBody>
      </p:sp>
      <p:sp>
        <p:nvSpPr>
          <p:cNvPr id="6" name="Textfeld 5"/>
          <p:cNvSpPr txBox="1"/>
          <p:nvPr userDrawn="1"/>
        </p:nvSpPr>
        <p:spPr>
          <a:xfrm>
            <a:off x="454025" y="4821467"/>
            <a:ext cx="1859189" cy="181427"/>
          </a:xfrm>
          <a:prstGeom prst="rect">
            <a:avLst/>
          </a:prstGeom>
          <a:noFill/>
          <a:ln>
            <a:noFill/>
          </a:ln>
        </p:spPr>
        <p:txBody>
          <a:bodyPr wrap="square" lIns="0" tIns="0" rIns="0" bIns="0" rtlCol="0">
            <a:noAutofit/>
          </a:bodyPr>
          <a:lstStyle/>
          <a:p>
            <a:r>
              <a:rPr lang="de-DE" sz="1000">
                <a:solidFill>
                  <a:schemeClr val="bg1"/>
                </a:solidFill>
                <a:latin typeface="+mj-lt"/>
              </a:rPr>
              <a:t>www.instagram.com/hitec_official</a:t>
            </a:r>
          </a:p>
        </p:txBody>
      </p:sp>
      <p:pic>
        <p:nvPicPr>
          <p:cNvPr id="5" name="Bild 4"/>
          <p:cNvPicPr>
            <a:picLocks noChangeAspect="1"/>
          </p:cNvPicPr>
          <p:nvPr userDrawn="1"/>
        </p:nvPicPr>
        <p:blipFill>
          <a:blip r:embed="rId5"/>
          <a:stretch>
            <a:fillRect/>
          </a:stretch>
        </p:blipFill>
        <p:spPr>
          <a:xfrm>
            <a:off x="8152496" y="4186465"/>
            <a:ext cx="756556" cy="756556"/>
          </a:xfrm>
          <a:prstGeom prst="rect">
            <a:avLst/>
          </a:prstGeom>
        </p:spPr>
      </p:pic>
    </p:spTree>
    <p:extLst>
      <p:ext uri="{BB962C8B-B14F-4D97-AF65-F5344CB8AC3E}">
        <p14:creationId xmlns:p14="http://schemas.microsoft.com/office/powerpoint/2010/main" val="971613361"/>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369921" rtl="0" eaLnBrk="1" latinLnBrk="0" hangingPunct="1">
        <a:spcBef>
          <a:spcPct val="0"/>
        </a:spcBef>
        <a:buNone/>
        <a:defRPr sz="3600" kern="1200">
          <a:solidFill>
            <a:schemeClr val="tx1"/>
          </a:solidFill>
          <a:latin typeface="+mj-lt"/>
          <a:ea typeface="+mj-ea"/>
          <a:cs typeface="+mj-cs"/>
        </a:defRPr>
      </a:lvl1pPr>
    </p:titleStyle>
    <p:bodyStyle>
      <a:lvl1pPr marL="277440" indent="-277440" algn="l" defTabSz="369921" rtl="0" eaLnBrk="1" latinLnBrk="0" hangingPunct="1">
        <a:spcBef>
          <a:spcPct val="20000"/>
        </a:spcBef>
        <a:buFont typeface="Arial"/>
        <a:buChar char="•"/>
        <a:defRPr sz="2600" kern="1200">
          <a:solidFill>
            <a:schemeClr val="tx1"/>
          </a:solidFill>
          <a:latin typeface="+mn-lt"/>
          <a:ea typeface="+mn-ea"/>
          <a:cs typeface="+mn-cs"/>
        </a:defRPr>
      </a:lvl1pPr>
      <a:lvl2pPr marL="601121" indent="-231200" algn="l" defTabSz="369921" rtl="0" eaLnBrk="1" latinLnBrk="0" hangingPunct="1">
        <a:spcBef>
          <a:spcPct val="20000"/>
        </a:spcBef>
        <a:buFont typeface="Arial"/>
        <a:buChar char="–"/>
        <a:defRPr sz="2300" kern="1200">
          <a:solidFill>
            <a:schemeClr val="tx1"/>
          </a:solidFill>
          <a:latin typeface="+mn-lt"/>
          <a:ea typeface="+mn-ea"/>
          <a:cs typeface="+mn-cs"/>
        </a:defRPr>
      </a:lvl2pPr>
      <a:lvl3pPr marL="924801" indent="-184960" algn="l" defTabSz="369921" rtl="0" eaLnBrk="1" latinLnBrk="0" hangingPunct="1">
        <a:spcBef>
          <a:spcPct val="20000"/>
        </a:spcBef>
        <a:buFont typeface="Arial"/>
        <a:buChar char="•"/>
        <a:defRPr sz="1900" kern="1200">
          <a:solidFill>
            <a:schemeClr val="tx1"/>
          </a:solidFill>
          <a:latin typeface="+mn-lt"/>
          <a:ea typeface="+mn-ea"/>
          <a:cs typeface="+mn-cs"/>
        </a:defRPr>
      </a:lvl3pPr>
      <a:lvl4pPr marL="1294722" indent="-184960" algn="l" defTabSz="369921" rtl="0" eaLnBrk="1" latinLnBrk="0" hangingPunct="1">
        <a:spcBef>
          <a:spcPct val="20000"/>
        </a:spcBef>
        <a:buFont typeface="Arial"/>
        <a:buChar char="–"/>
        <a:defRPr sz="1600" kern="1200">
          <a:solidFill>
            <a:schemeClr val="tx1"/>
          </a:solidFill>
          <a:latin typeface="+mn-lt"/>
          <a:ea typeface="+mn-ea"/>
          <a:cs typeface="+mn-cs"/>
        </a:defRPr>
      </a:lvl4pPr>
      <a:lvl5pPr marL="1664642" indent="-184960" algn="l" defTabSz="369921" rtl="0" eaLnBrk="1" latinLnBrk="0" hangingPunct="1">
        <a:spcBef>
          <a:spcPct val="20000"/>
        </a:spcBef>
        <a:buFont typeface="Arial"/>
        <a:buChar char="»"/>
        <a:defRPr sz="1600" kern="1200">
          <a:solidFill>
            <a:schemeClr val="tx1"/>
          </a:solidFill>
          <a:latin typeface="+mn-lt"/>
          <a:ea typeface="+mn-ea"/>
          <a:cs typeface="+mn-cs"/>
        </a:defRPr>
      </a:lvl5pPr>
      <a:lvl6pPr marL="2034563" indent="-184960" algn="l" defTabSz="369921" rtl="0" eaLnBrk="1" latinLnBrk="0" hangingPunct="1">
        <a:spcBef>
          <a:spcPct val="20000"/>
        </a:spcBef>
        <a:buFont typeface="Arial"/>
        <a:buChar char="•"/>
        <a:defRPr sz="1600" kern="1200">
          <a:solidFill>
            <a:schemeClr val="tx1"/>
          </a:solidFill>
          <a:latin typeface="+mn-lt"/>
          <a:ea typeface="+mn-ea"/>
          <a:cs typeface="+mn-cs"/>
        </a:defRPr>
      </a:lvl6pPr>
      <a:lvl7pPr marL="2404483" indent="-184960" algn="l" defTabSz="369921" rtl="0" eaLnBrk="1" latinLnBrk="0" hangingPunct="1">
        <a:spcBef>
          <a:spcPct val="20000"/>
        </a:spcBef>
        <a:buFont typeface="Arial"/>
        <a:buChar char="•"/>
        <a:defRPr sz="1600" kern="1200">
          <a:solidFill>
            <a:schemeClr val="tx1"/>
          </a:solidFill>
          <a:latin typeface="+mn-lt"/>
          <a:ea typeface="+mn-ea"/>
          <a:cs typeface="+mn-cs"/>
        </a:defRPr>
      </a:lvl7pPr>
      <a:lvl8pPr marL="2774404" indent="-184960" algn="l" defTabSz="369921" rtl="0" eaLnBrk="1" latinLnBrk="0" hangingPunct="1">
        <a:spcBef>
          <a:spcPct val="20000"/>
        </a:spcBef>
        <a:buFont typeface="Arial"/>
        <a:buChar char="•"/>
        <a:defRPr sz="1600" kern="1200">
          <a:solidFill>
            <a:schemeClr val="tx1"/>
          </a:solidFill>
          <a:latin typeface="+mn-lt"/>
          <a:ea typeface="+mn-ea"/>
          <a:cs typeface="+mn-cs"/>
        </a:defRPr>
      </a:lvl8pPr>
      <a:lvl9pPr marL="3144324" indent="-184960" algn="l" defTabSz="369921" rtl="0" eaLnBrk="1" latinLnBrk="0" hangingPunct="1">
        <a:spcBef>
          <a:spcPct val="20000"/>
        </a:spcBef>
        <a:buFont typeface="Arial"/>
        <a:buChar char="•"/>
        <a:defRPr sz="1600" kern="1200">
          <a:solidFill>
            <a:schemeClr val="tx1"/>
          </a:solidFill>
          <a:latin typeface="+mn-lt"/>
          <a:ea typeface="+mn-ea"/>
          <a:cs typeface="+mn-cs"/>
        </a:defRPr>
      </a:lvl9pPr>
    </p:bodyStyle>
    <p:otherStyle>
      <a:defPPr>
        <a:defRPr lang="de-DE"/>
      </a:defPPr>
      <a:lvl1pPr marL="0" algn="l" defTabSz="369921" rtl="0" eaLnBrk="1" latinLnBrk="0" hangingPunct="1">
        <a:defRPr sz="1500" kern="1200">
          <a:solidFill>
            <a:schemeClr val="tx1"/>
          </a:solidFill>
          <a:latin typeface="+mn-lt"/>
          <a:ea typeface="+mn-ea"/>
          <a:cs typeface="+mn-cs"/>
        </a:defRPr>
      </a:lvl1pPr>
      <a:lvl2pPr marL="369921" algn="l" defTabSz="369921" rtl="0" eaLnBrk="1" latinLnBrk="0" hangingPunct="1">
        <a:defRPr sz="1500" kern="1200">
          <a:solidFill>
            <a:schemeClr val="tx1"/>
          </a:solidFill>
          <a:latin typeface="+mn-lt"/>
          <a:ea typeface="+mn-ea"/>
          <a:cs typeface="+mn-cs"/>
        </a:defRPr>
      </a:lvl2pPr>
      <a:lvl3pPr marL="739841" algn="l" defTabSz="369921" rtl="0" eaLnBrk="1" latinLnBrk="0" hangingPunct="1">
        <a:defRPr sz="1500" kern="1200">
          <a:solidFill>
            <a:schemeClr val="tx1"/>
          </a:solidFill>
          <a:latin typeface="+mn-lt"/>
          <a:ea typeface="+mn-ea"/>
          <a:cs typeface="+mn-cs"/>
        </a:defRPr>
      </a:lvl3pPr>
      <a:lvl4pPr marL="1109762" algn="l" defTabSz="369921" rtl="0" eaLnBrk="1" latinLnBrk="0" hangingPunct="1">
        <a:defRPr sz="1500" kern="1200">
          <a:solidFill>
            <a:schemeClr val="tx1"/>
          </a:solidFill>
          <a:latin typeface="+mn-lt"/>
          <a:ea typeface="+mn-ea"/>
          <a:cs typeface="+mn-cs"/>
        </a:defRPr>
      </a:lvl4pPr>
      <a:lvl5pPr marL="1479682" algn="l" defTabSz="369921" rtl="0" eaLnBrk="1" latinLnBrk="0" hangingPunct="1">
        <a:defRPr sz="1500" kern="1200">
          <a:solidFill>
            <a:schemeClr val="tx1"/>
          </a:solidFill>
          <a:latin typeface="+mn-lt"/>
          <a:ea typeface="+mn-ea"/>
          <a:cs typeface="+mn-cs"/>
        </a:defRPr>
      </a:lvl5pPr>
      <a:lvl6pPr marL="1849603" algn="l" defTabSz="369921" rtl="0" eaLnBrk="1" latinLnBrk="0" hangingPunct="1">
        <a:defRPr sz="1500" kern="1200">
          <a:solidFill>
            <a:schemeClr val="tx1"/>
          </a:solidFill>
          <a:latin typeface="+mn-lt"/>
          <a:ea typeface="+mn-ea"/>
          <a:cs typeface="+mn-cs"/>
        </a:defRPr>
      </a:lvl6pPr>
      <a:lvl7pPr marL="2219523" algn="l" defTabSz="369921" rtl="0" eaLnBrk="1" latinLnBrk="0" hangingPunct="1">
        <a:defRPr sz="1500" kern="1200">
          <a:solidFill>
            <a:schemeClr val="tx1"/>
          </a:solidFill>
          <a:latin typeface="+mn-lt"/>
          <a:ea typeface="+mn-ea"/>
          <a:cs typeface="+mn-cs"/>
        </a:defRPr>
      </a:lvl7pPr>
      <a:lvl8pPr marL="2589444" algn="l" defTabSz="369921" rtl="0" eaLnBrk="1" latinLnBrk="0" hangingPunct="1">
        <a:defRPr sz="1500" kern="1200">
          <a:solidFill>
            <a:schemeClr val="tx1"/>
          </a:solidFill>
          <a:latin typeface="+mn-lt"/>
          <a:ea typeface="+mn-ea"/>
          <a:cs typeface="+mn-cs"/>
        </a:defRPr>
      </a:lvl8pPr>
      <a:lvl9pPr marL="2959364" algn="l" defTabSz="369921"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Bild 2" descr="bvt_hitec_mediadaten_titel_instagram.pd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01671182"/>
      </p:ext>
    </p:extLst>
  </p:cSld>
  <p:clrMap bg1="lt1" tx1="dk1" bg2="lt2" tx2="dk2" accent1="accent1" accent2="accent2" accent3="accent3" accent4="accent4" accent5="accent5" accent6="accent6" hlink="hlink" folHlink="folHlink"/>
  <p:sldLayoutIdLst>
    <p:sldLayoutId id="214748365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492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p:cNvSpPr/>
          <p:nvPr/>
        </p:nvSpPr>
        <p:spPr>
          <a:xfrm>
            <a:off x="-497461" y="295627"/>
            <a:ext cx="3671356" cy="3671356"/>
          </a:xfrm>
          <a:prstGeom prst="ellipse">
            <a:avLst/>
          </a:prstGeom>
          <a:solidFill>
            <a:srgbClr val="E36860">
              <a:alpha val="5000"/>
            </a:srgbClr>
          </a:solidFill>
        </p:spPr>
        <p:txBody>
          <a:bodyPr wrap="square" lIns="0" tIns="0" rIns="0" bIns="0" rtlCol="0" anchor="ctr">
            <a:spAutoFit/>
          </a:bodyPr>
          <a:lstStyle/>
          <a:p>
            <a:pPr algn="ctr"/>
            <a:endParaRPr lang="de-DE" sz="3000" b="1"/>
          </a:p>
        </p:txBody>
      </p:sp>
      <p:sp>
        <p:nvSpPr>
          <p:cNvPr id="25" name="Oval 24"/>
          <p:cNvSpPr/>
          <p:nvPr/>
        </p:nvSpPr>
        <p:spPr>
          <a:xfrm>
            <a:off x="879143" y="1065228"/>
            <a:ext cx="4426196" cy="4426194"/>
          </a:xfrm>
          <a:prstGeom prst="ellipse">
            <a:avLst/>
          </a:prstGeom>
          <a:solidFill>
            <a:srgbClr val="E36860">
              <a:alpha val="5000"/>
            </a:srgbClr>
          </a:solidFill>
        </p:spPr>
        <p:txBody>
          <a:bodyPr wrap="square" lIns="0" tIns="0" rIns="0" bIns="0" rtlCol="0" anchor="ctr">
            <a:spAutoFit/>
          </a:bodyPr>
          <a:lstStyle/>
          <a:p>
            <a:pPr algn="ctr"/>
            <a:endParaRPr lang="de-DE" sz="3000" b="1"/>
          </a:p>
        </p:txBody>
      </p:sp>
      <p:sp>
        <p:nvSpPr>
          <p:cNvPr id="26" name="Oval 25"/>
          <p:cNvSpPr/>
          <p:nvPr/>
        </p:nvSpPr>
        <p:spPr>
          <a:xfrm>
            <a:off x="2593228" y="-682253"/>
            <a:ext cx="5355478" cy="5355478"/>
          </a:xfrm>
          <a:prstGeom prst="ellipse">
            <a:avLst/>
          </a:prstGeom>
          <a:solidFill>
            <a:srgbClr val="E36860">
              <a:alpha val="5000"/>
            </a:srgbClr>
          </a:solidFill>
        </p:spPr>
        <p:txBody>
          <a:bodyPr wrap="square" lIns="0" tIns="0" rIns="0" bIns="0" rtlCol="0" anchor="ctr">
            <a:spAutoFit/>
          </a:bodyPr>
          <a:lstStyle/>
          <a:p>
            <a:pPr algn="ctr"/>
            <a:endParaRPr lang="de-DE" sz="3000" b="1"/>
          </a:p>
        </p:txBody>
      </p:sp>
      <p:sp>
        <p:nvSpPr>
          <p:cNvPr id="21" name="Oval 20"/>
          <p:cNvSpPr/>
          <p:nvPr/>
        </p:nvSpPr>
        <p:spPr>
          <a:xfrm>
            <a:off x="246794" y="1039882"/>
            <a:ext cx="2182846" cy="2182846"/>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22" name="Oval 21"/>
          <p:cNvSpPr/>
          <p:nvPr/>
        </p:nvSpPr>
        <p:spPr>
          <a:xfrm>
            <a:off x="1776419" y="1962504"/>
            <a:ext cx="2631644" cy="2631642"/>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23" name="Oval 22"/>
          <p:cNvSpPr/>
          <p:nvPr/>
        </p:nvSpPr>
        <p:spPr>
          <a:xfrm>
            <a:off x="3678887" y="403406"/>
            <a:ext cx="3184160" cy="3184160"/>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18" name="Oval 17"/>
          <p:cNvSpPr/>
          <p:nvPr/>
        </p:nvSpPr>
        <p:spPr>
          <a:xfrm>
            <a:off x="458789" y="1232642"/>
            <a:ext cx="1758856" cy="1758856"/>
          </a:xfrm>
          <a:prstGeom prst="ellipse">
            <a:avLst/>
          </a:prstGeom>
          <a:solidFill>
            <a:srgbClr val="A23BEC">
              <a:alpha val="30000"/>
            </a:srgbClr>
          </a:solidFill>
        </p:spPr>
        <p:txBody>
          <a:bodyPr wrap="square" lIns="0" tIns="0" rIns="0" bIns="0" rtlCol="0" anchor="ctr">
            <a:spAutoFit/>
          </a:bodyPr>
          <a:lstStyle/>
          <a:p>
            <a:pPr algn="ctr"/>
            <a:endParaRPr lang="de-DE" sz="3000" b="1"/>
          </a:p>
        </p:txBody>
      </p:sp>
      <p:sp>
        <p:nvSpPr>
          <p:cNvPr id="19" name="Oval 18"/>
          <p:cNvSpPr/>
          <p:nvPr/>
        </p:nvSpPr>
        <p:spPr>
          <a:xfrm>
            <a:off x="2032000" y="2198849"/>
            <a:ext cx="2120481" cy="2120481"/>
          </a:xfrm>
          <a:prstGeom prst="ellipse">
            <a:avLst/>
          </a:prstGeom>
          <a:solidFill>
            <a:srgbClr val="C9417F">
              <a:alpha val="30000"/>
            </a:srgbClr>
          </a:solidFill>
        </p:spPr>
        <p:txBody>
          <a:bodyPr wrap="square" lIns="0" tIns="0" rIns="0" bIns="0" rtlCol="0" anchor="ctr">
            <a:spAutoFit/>
          </a:bodyPr>
          <a:lstStyle/>
          <a:p>
            <a:pPr algn="ctr"/>
            <a:endParaRPr lang="de-DE" sz="3000" b="1"/>
          </a:p>
        </p:txBody>
      </p:sp>
      <p:sp>
        <p:nvSpPr>
          <p:cNvPr id="20" name="Oval 19"/>
          <p:cNvSpPr/>
          <p:nvPr/>
        </p:nvSpPr>
        <p:spPr>
          <a:xfrm>
            <a:off x="3988128" y="693412"/>
            <a:ext cx="2565678" cy="2565678"/>
          </a:xfrm>
          <a:prstGeom prst="ellipse">
            <a:avLst/>
          </a:prstGeom>
          <a:solidFill>
            <a:srgbClr val="E36860">
              <a:alpha val="30000"/>
            </a:srgbClr>
          </a:solidFill>
        </p:spPr>
        <p:txBody>
          <a:bodyPr wrap="square" lIns="0" tIns="0" rIns="0" bIns="0" rtlCol="0" anchor="ctr">
            <a:spAutoFit/>
          </a:bodyPr>
          <a:lstStyle/>
          <a:p>
            <a:pPr algn="ctr"/>
            <a:endParaRPr lang="de-DE" sz="3000" b="1"/>
          </a:p>
        </p:txBody>
      </p:sp>
      <p:sp>
        <p:nvSpPr>
          <p:cNvPr id="2" name="Rechteck 1"/>
          <p:cNvSpPr/>
          <p:nvPr/>
        </p:nvSpPr>
        <p:spPr>
          <a:xfrm>
            <a:off x="452437" y="328870"/>
            <a:ext cx="8237537" cy="461665"/>
          </a:xfrm>
          <a:prstGeom prst="rect">
            <a:avLst/>
          </a:prstGeom>
        </p:spPr>
        <p:txBody>
          <a:bodyPr wrap="square" lIns="0" tIns="0" rIns="0" bIns="0">
            <a:spAutoFit/>
          </a:bodyPr>
          <a:lstStyle/>
          <a:p>
            <a:r>
              <a:rPr lang="de-DE" sz="3000" b="1">
                <a:solidFill>
                  <a:schemeClr val="bg1">
                    <a:lumMod val="50000"/>
                  </a:schemeClr>
                </a:solidFill>
              </a:rPr>
              <a:t>Pakete und Preise</a:t>
            </a:r>
            <a:endParaRPr lang="de-DE" sz="3000" b="1">
              <a:solidFill>
                <a:srgbClr val="000090"/>
              </a:solidFill>
            </a:endParaRPr>
          </a:p>
        </p:txBody>
      </p:sp>
      <p:sp>
        <p:nvSpPr>
          <p:cNvPr id="3" name="Textfeld 2">
            <a:extLst>
              <a:ext uri="{FF2B5EF4-FFF2-40B4-BE49-F238E27FC236}">
                <a16:creationId xmlns:a16="http://schemas.microsoft.com/office/drawing/2014/main" id="{9651FA96-39D3-4B15-AEAD-E4ABBF9837FD}"/>
              </a:ext>
            </a:extLst>
          </p:cNvPr>
          <p:cNvSpPr txBox="1"/>
          <p:nvPr/>
        </p:nvSpPr>
        <p:spPr>
          <a:xfrm>
            <a:off x="458789" y="1550483"/>
            <a:ext cx="1752506" cy="1182375"/>
          </a:xfrm>
          <a:prstGeom prst="rect">
            <a:avLst/>
          </a:prstGeom>
          <a:noFill/>
        </p:spPr>
        <p:txBody>
          <a:bodyPr wrap="square" lIns="0" tIns="0" rIns="0" bIns="0" rtlCol="0">
            <a:spAutoFit/>
          </a:bodyPr>
          <a:lstStyle/>
          <a:p>
            <a:pPr algn="ctr">
              <a:lnSpc>
                <a:spcPts val="1800"/>
              </a:lnSpc>
              <a:spcAft>
                <a:spcPts val="1000"/>
              </a:spcAft>
            </a:pPr>
            <a:r>
              <a:rPr lang="de-DE" sz="1600" b="1"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Paket 1</a:t>
            </a: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a:t>
            </a:r>
          </a:p>
          <a:p>
            <a:pPr algn="ctr">
              <a:lnSpc>
                <a:spcPts val="1800"/>
              </a:lnSpc>
              <a:spcAft>
                <a:spcPts val="1000"/>
              </a:spcAft>
            </a:pP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Feed-Post + </a:t>
            </a:r>
            <a:b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b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Story-Share </a:t>
            </a:r>
          </a:p>
          <a:p>
            <a:pPr algn="ctr">
              <a:lnSpc>
                <a:spcPts val="1800"/>
              </a:lnSpc>
              <a:spcAft>
                <a:spcPts val="1000"/>
              </a:spcAft>
            </a:pPr>
            <a:r>
              <a:rPr lang="de-DE" sz="1600" b="1"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250,00 €</a:t>
            </a:r>
            <a:endParaRPr lang="de-DE" sz="1600" b="1" dirty="0">
              <a:effectLst/>
              <a:latin typeface="Calibri" panose="020F0502020204030204" pitchFamily="34" charset="0"/>
              <a:ea typeface="Arial" panose="020B0604020202020204" pitchFamily="34" charset="0"/>
              <a:cs typeface="Calibri" panose="020F0502020204030204" pitchFamily="34" charset="0"/>
            </a:endParaRPr>
          </a:p>
        </p:txBody>
      </p:sp>
      <p:sp>
        <p:nvSpPr>
          <p:cNvPr id="13" name="Textfeld 12">
            <a:extLst>
              <a:ext uri="{FF2B5EF4-FFF2-40B4-BE49-F238E27FC236}">
                <a16:creationId xmlns:a16="http://schemas.microsoft.com/office/drawing/2014/main" id="{9651FA96-39D3-4B15-AEAD-E4ABBF9837FD}"/>
              </a:ext>
            </a:extLst>
          </p:cNvPr>
          <p:cNvSpPr txBox="1"/>
          <p:nvPr/>
        </p:nvSpPr>
        <p:spPr>
          <a:xfrm>
            <a:off x="2214331" y="2564775"/>
            <a:ext cx="1773797" cy="1413207"/>
          </a:xfrm>
          <a:prstGeom prst="rect">
            <a:avLst/>
          </a:prstGeom>
          <a:noFill/>
        </p:spPr>
        <p:txBody>
          <a:bodyPr wrap="square" lIns="0" tIns="0" rIns="0" bIns="0" rtlCol="0">
            <a:spAutoFit/>
          </a:bodyPr>
          <a:lstStyle/>
          <a:p>
            <a:pPr algn="ctr">
              <a:lnSpc>
                <a:spcPts val="1800"/>
              </a:lnSpc>
              <a:spcAft>
                <a:spcPts val="1000"/>
              </a:spcAft>
            </a:pPr>
            <a:r>
              <a:rPr lang="de-DE" sz="1600" b="1" dirty="0">
                <a:effectLst/>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Paket 2</a:t>
            </a:r>
            <a:r>
              <a:rPr lang="de-DE" sz="1600" dirty="0">
                <a:effectLst/>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a:t>
            </a:r>
          </a:p>
          <a:p>
            <a:pPr algn="ctr">
              <a:lnSpc>
                <a:spcPts val="1800"/>
              </a:lnSpc>
              <a:spcAft>
                <a:spcPts val="1000"/>
              </a:spcAft>
            </a:pP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Feed-Post + </a:t>
            </a:r>
            <a:b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b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Story-Share + Engagement-Story </a:t>
            </a:r>
          </a:p>
          <a:p>
            <a:pPr algn="ctr">
              <a:lnSpc>
                <a:spcPts val="1800"/>
              </a:lnSpc>
              <a:spcAft>
                <a:spcPts val="1000"/>
              </a:spcAft>
            </a:pPr>
            <a:r>
              <a:rPr lang="de-DE" sz="1600" b="1"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400,00 €</a:t>
            </a:r>
            <a:endParaRPr lang="de-DE" sz="1600" b="1" dirty="0">
              <a:effectLst/>
              <a:latin typeface="Calibri" panose="020F0502020204030204" pitchFamily="34" charset="0"/>
              <a:ea typeface="Arial" panose="020B0604020202020204" pitchFamily="34" charset="0"/>
              <a:cs typeface="Calibri" panose="020F0502020204030204" pitchFamily="34" charset="0"/>
            </a:endParaRPr>
          </a:p>
        </p:txBody>
      </p:sp>
      <p:sp>
        <p:nvSpPr>
          <p:cNvPr id="14" name="Textfeld 13">
            <a:extLst>
              <a:ext uri="{FF2B5EF4-FFF2-40B4-BE49-F238E27FC236}">
                <a16:creationId xmlns:a16="http://schemas.microsoft.com/office/drawing/2014/main" id="{9651FA96-39D3-4B15-AEAD-E4ABBF9837FD}"/>
              </a:ext>
            </a:extLst>
          </p:cNvPr>
          <p:cNvSpPr txBox="1"/>
          <p:nvPr/>
        </p:nvSpPr>
        <p:spPr>
          <a:xfrm>
            <a:off x="3988128" y="1154759"/>
            <a:ext cx="2565678" cy="2003112"/>
          </a:xfrm>
          <a:prstGeom prst="rect">
            <a:avLst/>
          </a:prstGeom>
          <a:noFill/>
        </p:spPr>
        <p:txBody>
          <a:bodyPr wrap="square" lIns="0" tIns="0" rIns="0" bIns="0" rtlCol="0">
            <a:spAutoFit/>
          </a:bodyPr>
          <a:lstStyle/>
          <a:p>
            <a:pPr algn="ctr">
              <a:lnSpc>
                <a:spcPts val="1800"/>
              </a:lnSpc>
              <a:spcAft>
                <a:spcPts val="1000"/>
              </a:spcAft>
            </a:pPr>
            <a:r>
              <a:rPr lang="de-DE" sz="1600" b="1"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Paket 3</a:t>
            </a: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a:t>
            </a:r>
          </a:p>
          <a:p>
            <a:pPr algn="ctr">
              <a:lnSpc>
                <a:spcPts val="1800"/>
              </a:lnSpc>
              <a:spcAft>
                <a:spcPts val="1000"/>
              </a:spcAft>
            </a:pP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Feed-Post + </a:t>
            </a:r>
            <a:b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b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Story-Share + </a:t>
            </a:r>
            <a:b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b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Engagement-Story + Produktion eines </a:t>
            </a:r>
            <a:r>
              <a:rPr lang="de-DE" sz="1600" dirty="0" err="1">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Reels</a:t>
            </a:r>
          </a:p>
          <a:p>
            <a:pPr algn="ctr">
              <a:lnSpc>
                <a:spcPts val="1800"/>
              </a:lnSpc>
              <a:spcAft>
                <a:spcPts val="1000"/>
              </a:spcAft>
            </a:pPr>
            <a:r>
              <a:rPr lang="de-DE" sz="1600" b="1" dirty="0" err="1">
                <a:effectLst/>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750,00 €</a:t>
            </a:r>
            <a:endParaRPr lang="de-DE" sz="1600" b="1" dirty="0">
              <a:effectLst/>
              <a:latin typeface="Calibri" panose="020F0502020204030204" pitchFamily="34" charset="0"/>
              <a:ea typeface="Arial" panose="020B0604020202020204" pitchFamily="34" charset="0"/>
              <a:cs typeface="Calibri" panose="020F0502020204030204" pitchFamily="34" charset="0"/>
            </a:endParaRPr>
          </a:p>
          <a:p>
            <a:pPr algn="ctr">
              <a:lnSpc>
                <a:spcPts val="1800"/>
              </a:lnSpc>
              <a:spcAft>
                <a:spcPts val="1000"/>
              </a:spcAft>
            </a:pPr>
            <a:endParaRPr lang="de-DE" sz="1600" dirty="0">
              <a:effectLst/>
              <a:latin typeface="Calibri" panose="020F0502020204030204" pitchFamily="34" charset="0"/>
              <a:ea typeface="Arial" panose="020B0604020202020204" pitchFamily="34" charset="0"/>
              <a:cs typeface="Calibri" panose="020F0502020204030204" pitchFamily="34" charset="0"/>
            </a:endParaRPr>
          </a:p>
        </p:txBody>
      </p:sp>
      <p:sp>
        <p:nvSpPr>
          <p:cNvPr id="17" name="Textfeld 16">
            <a:extLst>
              <a:ext uri="{FF2B5EF4-FFF2-40B4-BE49-F238E27FC236}">
                <a16:creationId xmlns:a16="http://schemas.microsoft.com/office/drawing/2014/main" id="{9651FA96-39D3-4B15-AEAD-E4ABBF9837FD}"/>
              </a:ext>
            </a:extLst>
          </p:cNvPr>
          <p:cNvSpPr txBox="1"/>
          <p:nvPr/>
        </p:nvSpPr>
        <p:spPr>
          <a:xfrm>
            <a:off x="7080533" y="2198849"/>
            <a:ext cx="1773797" cy="1477328"/>
          </a:xfrm>
          <a:prstGeom prst="rect">
            <a:avLst/>
          </a:prstGeom>
          <a:noFill/>
        </p:spPr>
        <p:txBody>
          <a:bodyPr wrap="square" lIns="0" tIns="0" rIns="0" bIns="0" rtlCol="0">
            <a:spAutoFit/>
          </a:bodyPr>
          <a:lstStyle/>
          <a:p>
            <a:r>
              <a:rPr lang="de-DE" sz="1600" dirty="0">
                <a:latin typeface="Calibri" panose="020F0502020204030204" pitchFamily="34" charset="0"/>
                <a:cs typeface="Calibri" panose="020F0502020204030204" pitchFamily="34" charset="0"/>
              </a:rPr>
              <a:t>Im Anschluss an </a:t>
            </a:r>
            <a:br>
              <a:rPr lang="de-DE" sz="1600" dirty="0">
                <a:latin typeface="Calibri" panose="020F0502020204030204" pitchFamily="34" charset="0"/>
                <a:cs typeface="Calibri" panose="020F0502020204030204" pitchFamily="34" charset="0"/>
              </a:rPr>
            </a:br>
            <a:r>
              <a:rPr lang="de-DE" sz="1600" dirty="0">
                <a:latin typeface="Calibri" panose="020F0502020204030204" pitchFamily="34" charset="0"/>
                <a:cs typeface="Calibri" panose="020F0502020204030204" pitchFamily="34" charset="0"/>
              </a:rPr>
              <a:t>die Kooperation erhalten Sie von uns selbstverständlich eine Auswertung Ihrer Beiträge.</a:t>
            </a:r>
          </a:p>
        </p:txBody>
      </p:sp>
    </p:spTree>
    <p:extLst>
      <p:ext uri="{BB962C8B-B14F-4D97-AF65-F5344CB8AC3E}">
        <p14:creationId xmlns:p14="http://schemas.microsoft.com/office/powerpoint/2010/main" val="257212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Oval 357"/>
          <p:cNvSpPr/>
          <p:nvPr/>
        </p:nvSpPr>
        <p:spPr>
          <a:xfrm>
            <a:off x="4669300" y="-1295902"/>
            <a:ext cx="7118536" cy="7118536"/>
          </a:xfrm>
          <a:prstGeom prst="ellipse">
            <a:avLst/>
          </a:prstGeom>
          <a:solidFill>
            <a:srgbClr val="E36860">
              <a:alpha val="7000"/>
            </a:srgbClr>
          </a:solidFill>
        </p:spPr>
        <p:txBody>
          <a:bodyPr wrap="square" lIns="0" tIns="0" rIns="0" bIns="0" rtlCol="0" anchor="ctr">
            <a:spAutoFit/>
          </a:bodyPr>
          <a:lstStyle/>
          <a:p>
            <a:pPr algn="ctr"/>
            <a:endParaRPr lang="de-DE" sz="3000" b="1"/>
          </a:p>
        </p:txBody>
      </p:sp>
      <p:sp>
        <p:nvSpPr>
          <p:cNvPr id="359" name="Oval 358"/>
          <p:cNvSpPr/>
          <p:nvPr/>
        </p:nvSpPr>
        <p:spPr>
          <a:xfrm>
            <a:off x="6636488" y="671286"/>
            <a:ext cx="3184160" cy="3184160"/>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360" name="Oval 359"/>
          <p:cNvSpPr/>
          <p:nvPr/>
        </p:nvSpPr>
        <p:spPr>
          <a:xfrm>
            <a:off x="6851093" y="885891"/>
            <a:ext cx="2754950" cy="2754950"/>
          </a:xfrm>
          <a:prstGeom prst="ellipse">
            <a:avLst/>
          </a:prstGeom>
          <a:solidFill>
            <a:srgbClr val="E36860">
              <a:alpha val="30000"/>
            </a:srgbClr>
          </a:solidFill>
        </p:spPr>
        <p:txBody>
          <a:bodyPr wrap="square" lIns="0" tIns="0" rIns="0" bIns="0" rtlCol="0" anchor="ctr">
            <a:spAutoFit/>
          </a:bodyPr>
          <a:lstStyle/>
          <a:p>
            <a:pPr algn="ctr"/>
            <a:endParaRPr lang="de-DE" sz="3000" b="1"/>
          </a:p>
        </p:txBody>
      </p:sp>
      <p:grpSp>
        <p:nvGrpSpPr>
          <p:cNvPr id="377" name="Gruppierung 376"/>
          <p:cNvGrpSpPr/>
          <p:nvPr/>
        </p:nvGrpSpPr>
        <p:grpSpPr>
          <a:xfrm>
            <a:off x="2469714" y="1023938"/>
            <a:ext cx="5493529" cy="3292275"/>
            <a:chOff x="2469714" y="1023938"/>
            <a:chExt cx="5694572" cy="3292275"/>
          </a:xfrm>
        </p:grpSpPr>
        <p:sp>
          <p:nvSpPr>
            <p:cNvPr id="145" name="Textfeld 144"/>
            <p:cNvSpPr txBox="1"/>
            <p:nvPr/>
          </p:nvSpPr>
          <p:spPr>
            <a:xfrm>
              <a:off x="2469714" y="1023938"/>
              <a:ext cx="5694572" cy="360000"/>
            </a:xfrm>
            <a:prstGeom prst="rect">
              <a:avLst/>
            </a:prstGeom>
            <a:solidFill>
              <a:schemeClr val="bg1"/>
            </a:solidFill>
          </p:spPr>
          <p:txBody>
            <a:bodyPr wrap="square" lIns="0" tIns="54000" rIns="0" bIns="0" rtlCol="0" anchor="t" anchorCtr="1">
              <a:noAutofit/>
            </a:bodyPr>
            <a:lstStyle/>
            <a:p>
              <a:pPr lvl="0" algn="ctr">
                <a:lnSpc>
                  <a:spcPts val="1100"/>
                </a:lnSpc>
              </a:pPr>
              <a:endParaRPr lang="de-DE" sz="1000" b="1" dirty="0">
                <a:latin typeface="+mj-lt"/>
                <a:ea typeface="Arial" panose="020B0604020202020204" pitchFamily="34" charset="0"/>
              </a:endParaRPr>
            </a:p>
          </p:txBody>
        </p:sp>
        <p:sp>
          <p:nvSpPr>
            <p:cNvPr id="146" name="Textfeld 145"/>
            <p:cNvSpPr txBox="1"/>
            <p:nvPr/>
          </p:nvSpPr>
          <p:spPr>
            <a:xfrm>
              <a:off x="2469714" y="1512650"/>
              <a:ext cx="5694572" cy="360000"/>
            </a:xfrm>
            <a:prstGeom prst="rect">
              <a:avLst/>
            </a:prstGeom>
            <a:solidFill>
              <a:schemeClr val="bg1"/>
            </a:solidFill>
          </p:spPr>
          <p:txBody>
            <a:bodyPr wrap="square" lIns="0" tIns="54000" rIns="0" bIns="0" rtlCol="0" anchor="t" anchorCtr="1">
              <a:noAutofit/>
            </a:bodyPr>
            <a:lstStyle/>
            <a:p>
              <a:pPr lvl="0" algn="ctr">
                <a:lnSpc>
                  <a:spcPts val="1100"/>
                </a:lnSpc>
              </a:pPr>
              <a:endParaRPr lang="de-DE" sz="1000" b="1" dirty="0">
                <a:latin typeface="+mj-lt"/>
                <a:ea typeface="Arial" panose="020B0604020202020204" pitchFamily="34" charset="0"/>
              </a:endParaRPr>
            </a:p>
          </p:txBody>
        </p:sp>
        <p:sp>
          <p:nvSpPr>
            <p:cNvPr id="147" name="Textfeld 146"/>
            <p:cNvSpPr txBox="1"/>
            <p:nvPr/>
          </p:nvSpPr>
          <p:spPr>
            <a:xfrm>
              <a:off x="2469714" y="2001362"/>
              <a:ext cx="5694572" cy="360000"/>
            </a:xfrm>
            <a:prstGeom prst="rect">
              <a:avLst/>
            </a:prstGeom>
            <a:solidFill>
              <a:schemeClr val="bg1"/>
            </a:solidFill>
          </p:spPr>
          <p:txBody>
            <a:bodyPr wrap="square" lIns="0" tIns="54000" rIns="0" bIns="0" rtlCol="0" anchor="t" anchorCtr="1">
              <a:noAutofit/>
            </a:bodyPr>
            <a:lstStyle/>
            <a:p>
              <a:pPr lvl="0" algn="ctr">
                <a:lnSpc>
                  <a:spcPts val="1100"/>
                </a:lnSpc>
              </a:pPr>
              <a:endParaRPr lang="de-DE" sz="1000" b="1" dirty="0">
                <a:latin typeface="+mj-lt"/>
                <a:ea typeface="Arial" panose="020B0604020202020204" pitchFamily="34" charset="0"/>
              </a:endParaRPr>
            </a:p>
          </p:txBody>
        </p:sp>
        <p:sp>
          <p:nvSpPr>
            <p:cNvPr id="148" name="Textfeld 147"/>
            <p:cNvSpPr txBox="1"/>
            <p:nvPr/>
          </p:nvSpPr>
          <p:spPr>
            <a:xfrm>
              <a:off x="2469714" y="2978786"/>
              <a:ext cx="5694572" cy="360000"/>
            </a:xfrm>
            <a:prstGeom prst="rect">
              <a:avLst/>
            </a:prstGeom>
            <a:solidFill>
              <a:schemeClr val="bg1"/>
            </a:solidFill>
          </p:spPr>
          <p:txBody>
            <a:bodyPr wrap="square" lIns="0" tIns="54000" rIns="0" bIns="0" rtlCol="0" anchor="t" anchorCtr="1">
              <a:noAutofit/>
            </a:bodyPr>
            <a:lstStyle/>
            <a:p>
              <a:pPr lvl="0" algn="ctr">
                <a:lnSpc>
                  <a:spcPts val="1100"/>
                </a:lnSpc>
              </a:pPr>
              <a:endParaRPr lang="de-DE" sz="1000" b="1" dirty="0">
                <a:latin typeface="+mj-lt"/>
                <a:ea typeface="Arial" panose="020B0604020202020204" pitchFamily="34" charset="0"/>
              </a:endParaRPr>
            </a:p>
          </p:txBody>
        </p:sp>
        <p:sp>
          <p:nvSpPr>
            <p:cNvPr id="149" name="Textfeld 148"/>
            <p:cNvSpPr txBox="1"/>
            <p:nvPr/>
          </p:nvSpPr>
          <p:spPr>
            <a:xfrm>
              <a:off x="2469714" y="3467498"/>
              <a:ext cx="5694572" cy="360000"/>
            </a:xfrm>
            <a:prstGeom prst="rect">
              <a:avLst/>
            </a:prstGeom>
            <a:solidFill>
              <a:schemeClr val="bg1"/>
            </a:solidFill>
          </p:spPr>
          <p:txBody>
            <a:bodyPr wrap="square" lIns="0" tIns="54000" rIns="0" bIns="0" rtlCol="0" anchor="t" anchorCtr="1">
              <a:noAutofit/>
            </a:bodyPr>
            <a:lstStyle/>
            <a:p>
              <a:pPr lvl="0" algn="ctr">
                <a:lnSpc>
                  <a:spcPts val="1100"/>
                </a:lnSpc>
              </a:pPr>
              <a:endParaRPr lang="de-DE" sz="1000" b="1" dirty="0">
                <a:latin typeface="+mj-lt"/>
                <a:ea typeface="Arial" panose="020B0604020202020204" pitchFamily="34" charset="0"/>
              </a:endParaRPr>
            </a:p>
          </p:txBody>
        </p:sp>
        <p:sp>
          <p:nvSpPr>
            <p:cNvPr id="150" name="Textfeld 149"/>
            <p:cNvSpPr txBox="1"/>
            <p:nvPr/>
          </p:nvSpPr>
          <p:spPr>
            <a:xfrm>
              <a:off x="2469714" y="3956213"/>
              <a:ext cx="5694572" cy="360000"/>
            </a:xfrm>
            <a:prstGeom prst="rect">
              <a:avLst/>
            </a:prstGeom>
            <a:solidFill>
              <a:schemeClr val="bg1"/>
            </a:solidFill>
          </p:spPr>
          <p:txBody>
            <a:bodyPr wrap="square" lIns="0" tIns="54000" rIns="0" bIns="0" rtlCol="0" anchor="t" anchorCtr="1">
              <a:noAutofit/>
            </a:bodyPr>
            <a:lstStyle/>
            <a:p>
              <a:pPr lvl="0" algn="ctr">
                <a:lnSpc>
                  <a:spcPts val="1100"/>
                </a:lnSpc>
              </a:pPr>
              <a:endParaRPr lang="de-DE" sz="1000" b="1" dirty="0">
                <a:latin typeface="+mj-lt"/>
                <a:ea typeface="Arial" panose="020B0604020202020204" pitchFamily="34" charset="0"/>
              </a:endParaRPr>
            </a:p>
          </p:txBody>
        </p:sp>
        <p:sp>
          <p:nvSpPr>
            <p:cNvPr id="151" name="Textfeld 150"/>
            <p:cNvSpPr txBox="1"/>
            <p:nvPr/>
          </p:nvSpPr>
          <p:spPr>
            <a:xfrm>
              <a:off x="2469714" y="2490074"/>
              <a:ext cx="5694572" cy="360000"/>
            </a:xfrm>
            <a:prstGeom prst="rect">
              <a:avLst/>
            </a:prstGeom>
            <a:solidFill>
              <a:schemeClr val="bg1"/>
            </a:solidFill>
          </p:spPr>
          <p:txBody>
            <a:bodyPr wrap="square" lIns="0" tIns="54000" rIns="0" bIns="0" rtlCol="0" anchor="t" anchorCtr="1">
              <a:noAutofit/>
            </a:bodyPr>
            <a:lstStyle/>
            <a:p>
              <a:pPr lvl="0" algn="ctr">
                <a:lnSpc>
                  <a:spcPts val="1100"/>
                </a:lnSpc>
              </a:pPr>
              <a:endParaRPr lang="de-DE" sz="1000" b="1" dirty="0">
                <a:latin typeface="+mj-lt"/>
                <a:ea typeface="Arial" panose="020B0604020202020204" pitchFamily="34" charset="0"/>
              </a:endParaRPr>
            </a:p>
          </p:txBody>
        </p:sp>
      </p:grpSp>
      <p:sp>
        <p:nvSpPr>
          <p:cNvPr id="2" name="Rechteck 1"/>
          <p:cNvSpPr/>
          <p:nvPr/>
        </p:nvSpPr>
        <p:spPr>
          <a:xfrm>
            <a:off x="452437" y="328870"/>
            <a:ext cx="8237537" cy="461665"/>
          </a:xfrm>
          <a:prstGeom prst="rect">
            <a:avLst/>
          </a:prstGeom>
        </p:spPr>
        <p:txBody>
          <a:bodyPr wrap="square" lIns="0" tIns="0" rIns="0" bIns="0">
            <a:spAutoFit/>
          </a:bodyPr>
          <a:lstStyle/>
          <a:p>
            <a:r>
              <a:rPr lang="de-DE" sz="3000" b="1">
                <a:solidFill>
                  <a:schemeClr val="bg1">
                    <a:lumMod val="50000"/>
                  </a:schemeClr>
                </a:solidFill>
              </a:rPr>
              <a:t>Feed-Post-Booster</a:t>
            </a:r>
          </a:p>
        </p:txBody>
      </p:sp>
      <p:sp>
        <p:nvSpPr>
          <p:cNvPr id="22" name="Textfeld 21"/>
          <p:cNvSpPr txBox="1"/>
          <p:nvPr/>
        </p:nvSpPr>
        <p:spPr>
          <a:xfrm>
            <a:off x="452437" y="1505857"/>
            <a:ext cx="3742134" cy="252945"/>
          </a:xfrm>
          <a:prstGeom prst="rect">
            <a:avLst/>
          </a:prstGeom>
          <a:noFill/>
        </p:spPr>
        <p:txBody>
          <a:bodyPr wrap="square" lIns="0" tIns="0" rIns="0" bIns="0" rtlCol="0">
            <a:noAutofit/>
          </a:bodyPr>
          <a:lstStyle/>
          <a:p>
            <a:pPr lvl="0">
              <a:lnSpc>
                <a:spcPct val="137000"/>
              </a:lnSpc>
            </a:pPr>
            <a:endParaRPr lang="de-DE" sz="1200" dirty="0">
              <a:latin typeface="+mj-lt"/>
              <a:ea typeface="Arial" panose="020B0604020202020204" pitchFamily="34" charset="0"/>
            </a:endParaRPr>
          </a:p>
        </p:txBody>
      </p:sp>
      <p:sp>
        <p:nvSpPr>
          <p:cNvPr id="23" name="Textfeld 22"/>
          <p:cNvSpPr txBox="1"/>
          <p:nvPr/>
        </p:nvSpPr>
        <p:spPr>
          <a:xfrm>
            <a:off x="452437" y="1023938"/>
            <a:ext cx="2005920" cy="360000"/>
          </a:xfrm>
          <a:prstGeom prst="rect">
            <a:avLst/>
          </a:prstGeom>
          <a:solidFill>
            <a:srgbClr val="C9417F">
              <a:alpha val="10000"/>
            </a:srgbClr>
          </a:solidFill>
        </p:spPr>
        <p:txBody>
          <a:bodyPr wrap="square" lIns="0" tIns="54000" rIns="0" bIns="0" rtlCol="0" anchor="t" anchorCtr="1">
            <a:noAutofit/>
          </a:bodyPr>
          <a:lstStyle/>
          <a:p>
            <a:pPr lvl="0" algn="ctr">
              <a:lnSpc>
                <a:spcPts val="1100"/>
              </a:lnSpc>
            </a:pPr>
            <a:r>
              <a:rPr lang="de-DE" sz="1400" b="1" dirty="0">
                <a:solidFill>
                  <a:srgbClr val="000000"/>
                </a:solidFill>
                <a:latin typeface="+mj-lt"/>
                <a:ea typeface="Arial" panose="020B0604020202020204" pitchFamily="34" charset="0"/>
              </a:rPr>
              <a:t>100 € Budget</a:t>
            </a:r>
          </a:p>
          <a:p>
            <a:pPr algn="ctr">
              <a:lnSpc>
                <a:spcPts val="1100"/>
              </a:lnSpc>
            </a:pPr>
            <a:r>
              <a:rPr lang="de-DE" sz="1000" dirty="0">
                <a:solidFill>
                  <a:srgbClr val="000000"/>
                </a:solidFill>
                <a:latin typeface="+mj-lt"/>
                <a:ea typeface="Arial" panose="020B0604020202020204" pitchFamily="34" charset="0"/>
              </a:rPr>
              <a:t>Reichweite mind. 10k </a:t>
            </a:r>
            <a:r>
              <a:rPr lang="de-DE" sz="1000" dirty="0" err="1">
                <a:solidFill>
                  <a:srgbClr val="000000"/>
                </a:solidFill>
                <a:latin typeface="+mj-lt"/>
                <a:ea typeface="Arial" panose="020B0604020202020204" pitchFamily="34" charset="0"/>
              </a:rPr>
              <a:t>Impressions</a:t>
            </a:r>
            <a:endParaRPr lang="de-DE" sz="1000" dirty="0">
              <a:latin typeface="+mj-lt"/>
              <a:ea typeface="Arial" panose="020B0604020202020204" pitchFamily="34" charset="0"/>
            </a:endParaRPr>
          </a:p>
          <a:p>
            <a:pPr lvl="0" algn="ctr">
              <a:lnSpc>
                <a:spcPts val="1100"/>
              </a:lnSpc>
            </a:pPr>
            <a:r>
              <a:rPr lang="de-DE" sz="1000" b="1" dirty="0">
                <a:solidFill>
                  <a:srgbClr val="000000"/>
                </a:solidFill>
                <a:latin typeface="+mj-lt"/>
                <a:ea typeface="Arial" panose="020B0604020202020204" pitchFamily="34" charset="0"/>
              </a:rPr>
              <a:t> </a:t>
            </a:r>
            <a:endParaRPr lang="de-DE" sz="1000" b="1" dirty="0">
              <a:latin typeface="+mj-lt"/>
              <a:ea typeface="Arial" panose="020B0604020202020204" pitchFamily="34" charset="0"/>
            </a:endParaRPr>
          </a:p>
        </p:txBody>
      </p:sp>
      <p:sp>
        <p:nvSpPr>
          <p:cNvPr id="24" name="Textfeld 23"/>
          <p:cNvSpPr txBox="1"/>
          <p:nvPr/>
        </p:nvSpPr>
        <p:spPr>
          <a:xfrm>
            <a:off x="452437" y="1512650"/>
            <a:ext cx="2005920" cy="360000"/>
          </a:xfrm>
          <a:prstGeom prst="rect">
            <a:avLst/>
          </a:prstGeom>
          <a:solidFill>
            <a:srgbClr val="C9417F">
              <a:alpha val="15000"/>
            </a:srgbClr>
          </a:solidFill>
        </p:spPr>
        <p:txBody>
          <a:bodyPr wrap="square" lIns="0" tIns="54000" rIns="0" bIns="0" rtlCol="0" anchor="t" anchorCtr="1">
            <a:noAutofit/>
          </a:bodyPr>
          <a:lstStyle/>
          <a:p>
            <a:pPr lvl="0" algn="ctr">
              <a:lnSpc>
                <a:spcPts val="1100"/>
              </a:lnSpc>
            </a:pPr>
            <a:r>
              <a:rPr lang="de-DE" sz="1400" b="1" dirty="0">
                <a:solidFill>
                  <a:srgbClr val="000000"/>
                </a:solidFill>
                <a:latin typeface="+mj-lt"/>
                <a:ea typeface="Arial" panose="020B0604020202020204" pitchFamily="34" charset="0"/>
              </a:rPr>
              <a:t>200 € Budget</a:t>
            </a:r>
          </a:p>
          <a:p>
            <a:pPr algn="ctr">
              <a:lnSpc>
                <a:spcPts val="1100"/>
              </a:lnSpc>
            </a:pPr>
            <a:r>
              <a:rPr lang="de-DE" sz="1000" dirty="0">
                <a:solidFill>
                  <a:srgbClr val="000000"/>
                </a:solidFill>
                <a:latin typeface="+mj-lt"/>
                <a:ea typeface="Arial" panose="020B0604020202020204" pitchFamily="34" charset="0"/>
              </a:rPr>
              <a:t>Reichweite mind. 20k </a:t>
            </a:r>
            <a:r>
              <a:rPr lang="de-DE" sz="1000" dirty="0" err="1">
                <a:solidFill>
                  <a:srgbClr val="000000"/>
                </a:solidFill>
                <a:latin typeface="+mj-lt"/>
                <a:ea typeface="Arial" panose="020B0604020202020204" pitchFamily="34" charset="0"/>
              </a:rPr>
              <a:t>Impressions</a:t>
            </a:r>
            <a:endParaRPr lang="de-DE" sz="1000" dirty="0">
              <a:latin typeface="+mj-lt"/>
              <a:ea typeface="Arial" panose="020B0604020202020204" pitchFamily="34" charset="0"/>
            </a:endParaRPr>
          </a:p>
          <a:p>
            <a:pPr lvl="0" algn="ctr">
              <a:lnSpc>
                <a:spcPts val="1100"/>
              </a:lnSpc>
            </a:pPr>
            <a:r>
              <a:rPr lang="de-DE" sz="1000" b="1" dirty="0">
                <a:solidFill>
                  <a:srgbClr val="000000"/>
                </a:solidFill>
                <a:latin typeface="+mj-lt"/>
                <a:ea typeface="Arial" panose="020B0604020202020204" pitchFamily="34" charset="0"/>
              </a:rPr>
              <a:t> </a:t>
            </a:r>
            <a:endParaRPr lang="de-DE" sz="1000" b="1" dirty="0">
              <a:latin typeface="+mj-lt"/>
              <a:ea typeface="Arial" panose="020B0604020202020204" pitchFamily="34" charset="0"/>
            </a:endParaRPr>
          </a:p>
        </p:txBody>
      </p:sp>
      <p:sp>
        <p:nvSpPr>
          <p:cNvPr id="25" name="Textfeld 24"/>
          <p:cNvSpPr txBox="1"/>
          <p:nvPr/>
        </p:nvSpPr>
        <p:spPr>
          <a:xfrm>
            <a:off x="452437" y="2001362"/>
            <a:ext cx="2005920" cy="360000"/>
          </a:xfrm>
          <a:prstGeom prst="rect">
            <a:avLst/>
          </a:prstGeom>
          <a:solidFill>
            <a:srgbClr val="C9417F">
              <a:alpha val="20000"/>
            </a:srgbClr>
          </a:solidFill>
        </p:spPr>
        <p:txBody>
          <a:bodyPr wrap="square" lIns="0" tIns="54000" rIns="0" bIns="0" rtlCol="0" anchor="t" anchorCtr="1">
            <a:noAutofit/>
          </a:bodyPr>
          <a:lstStyle/>
          <a:p>
            <a:pPr lvl="0" algn="ctr">
              <a:lnSpc>
                <a:spcPts val="1100"/>
              </a:lnSpc>
            </a:pPr>
            <a:r>
              <a:rPr lang="de-DE" sz="1400" b="1" dirty="0">
                <a:solidFill>
                  <a:srgbClr val="000000"/>
                </a:solidFill>
                <a:latin typeface="+mj-lt"/>
                <a:ea typeface="Arial" panose="020B0604020202020204" pitchFamily="34" charset="0"/>
              </a:rPr>
              <a:t>350 € Budget</a:t>
            </a:r>
          </a:p>
          <a:p>
            <a:pPr algn="ctr">
              <a:lnSpc>
                <a:spcPts val="1100"/>
              </a:lnSpc>
            </a:pPr>
            <a:r>
              <a:rPr lang="de-DE" sz="1000" dirty="0">
                <a:solidFill>
                  <a:srgbClr val="000000"/>
                </a:solidFill>
                <a:latin typeface="+mj-lt"/>
                <a:ea typeface="Arial" panose="020B0604020202020204" pitchFamily="34" charset="0"/>
              </a:rPr>
              <a:t>Reichweite mind. 35k </a:t>
            </a:r>
            <a:r>
              <a:rPr lang="de-DE" sz="1000" dirty="0" err="1">
                <a:solidFill>
                  <a:srgbClr val="000000"/>
                </a:solidFill>
                <a:latin typeface="+mj-lt"/>
                <a:ea typeface="Arial" panose="020B0604020202020204" pitchFamily="34" charset="0"/>
              </a:rPr>
              <a:t>Impressions</a:t>
            </a:r>
            <a:endParaRPr lang="de-DE" sz="1000" dirty="0">
              <a:latin typeface="+mj-lt"/>
              <a:ea typeface="Arial" panose="020B0604020202020204" pitchFamily="34" charset="0"/>
            </a:endParaRPr>
          </a:p>
          <a:p>
            <a:pPr lvl="0" algn="ctr">
              <a:lnSpc>
                <a:spcPts val="1100"/>
              </a:lnSpc>
            </a:pPr>
            <a:r>
              <a:rPr lang="de-DE" sz="1000" b="1" dirty="0">
                <a:solidFill>
                  <a:srgbClr val="000000"/>
                </a:solidFill>
                <a:latin typeface="+mj-lt"/>
                <a:ea typeface="Arial" panose="020B0604020202020204" pitchFamily="34" charset="0"/>
              </a:rPr>
              <a:t> </a:t>
            </a:r>
            <a:endParaRPr lang="de-DE" sz="1000" b="1" dirty="0">
              <a:latin typeface="+mj-lt"/>
              <a:ea typeface="Arial" panose="020B0604020202020204" pitchFamily="34" charset="0"/>
            </a:endParaRPr>
          </a:p>
        </p:txBody>
      </p:sp>
      <p:sp>
        <p:nvSpPr>
          <p:cNvPr id="26" name="Textfeld 25"/>
          <p:cNvSpPr txBox="1"/>
          <p:nvPr/>
        </p:nvSpPr>
        <p:spPr>
          <a:xfrm>
            <a:off x="452437" y="2978786"/>
            <a:ext cx="2005920" cy="360000"/>
          </a:xfrm>
          <a:prstGeom prst="rect">
            <a:avLst/>
          </a:prstGeom>
          <a:solidFill>
            <a:srgbClr val="C9417F">
              <a:alpha val="25000"/>
            </a:srgbClr>
          </a:solidFill>
        </p:spPr>
        <p:txBody>
          <a:bodyPr wrap="square" lIns="0" tIns="54000" rIns="0" bIns="0" rtlCol="0" anchor="t" anchorCtr="1">
            <a:noAutofit/>
          </a:bodyPr>
          <a:lstStyle/>
          <a:p>
            <a:pPr lvl="0" algn="ctr">
              <a:lnSpc>
                <a:spcPts val="1100"/>
              </a:lnSpc>
            </a:pPr>
            <a:r>
              <a:rPr lang="de-DE" sz="1400" b="1" dirty="0">
                <a:solidFill>
                  <a:srgbClr val="000000"/>
                </a:solidFill>
                <a:latin typeface="+mj-lt"/>
                <a:ea typeface="Arial" panose="020B0604020202020204" pitchFamily="34" charset="0"/>
              </a:rPr>
              <a:t>700 € Budget</a:t>
            </a:r>
          </a:p>
          <a:p>
            <a:pPr algn="ctr">
              <a:lnSpc>
                <a:spcPts val="1100"/>
              </a:lnSpc>
            </a:pPr>
            <a:r>
              <a:rPr lang="de-DE" sz="1000" dirty="0">
                <a:solidFill>
                  <a:srgbClr val="000000"/>
                </a:solidFill>
                <a:latin typeface="+mj-lt"/>
                <a:ea typeface="Arial" panose="020B0604020202020204" pitchFamily="34" charset="0"/>
              </a:rPr>
              <a:t>Reichweite mind. 70k </a:t>
            </a:r>
            <a:r>
              <a:rPr lang="de-DE" sz="1000" dirty="0" err="1">
                <a:solidFill>
                  <a:srgbClr val="000000"/>
                </a:solidFill>
                <a:latin typeface="+mj-lt"/>
                <a:ea typeface="Arial" panose="020B0604020202020204" pitchFamily="34" charset="0"/>
              </a:rPr>
              <a:t>Impressions</a:t>
            </a:r>
            <a:endParaRPr lang="de-DE" sz="1000" dirty="0">
              <a:latin typeface="+mj-lt"/>
              <a:ea typeface="Arial" panose="020B0604020202020204" pitchFamily="34" charset="0"/>
            </a:endParaRPr>
          </a:p>
          <a:p>
            <a:pPr lvl="0" algn="ctr">
              <a:lnSpc>
                <a:spcPts val="1100"/>
              </a:lnSpc>
            </a:pPr>
            <a:r>
              <a:rPr lang="de-DE" sz="1000" b="1" dirty="0">
                <a:solidFill>
                  <a:srgbClr val="000000"/>
                </a:solidFill>
                <a:latin typeface="+mj-lt"/>
                <a:ea typeface="Arial" panose="020B0604020202020204" pitchFamily="34" charset="0"/>
              </a:rPr>
              <a:t> </a:t>
            </a:r>
            <a:endParaRPr lang="de-DE" sz="1000" b="1" dirty="0">
              <a:latin typeface="+mj-lt"/>
              <a:ea typeface="Arial" panose="020B0604020202020204" pitchFamily="34" charset="0"/>
            </a:endParaRPr>
          </a:p>
        </p:txBody>
      </p:sp>
      <p:sp>
        <p:nvSpPr>
          <p:cNvPr id="27" name="Textfeld 26"/>
          <p:cNvSpPr txBox="1"/>
          <p:nvPr/>
        </p:nvSpPr>
        <p:spPr>
          <a:xfrm>
            <a:off x="452437" y="3467498"/>
            <a:ext cx="2005920" cy="360000"/>
          </a:xfrm>
          <a:prstGeom prst="rect">
            <a:avLst/>
          </a:prstGeom>
          <a:solidFill>
            <a:srgbClr val="C9417F">
              <a:alpha val="30000"/>
            </a:srgbClr>
          </a:solidFill>
        </p:spPr>
        <p:txBody>
          <a:bodyPr wrap="square" lIns="0" tIns="54000" rIns="0" bIns="0" rtlCol="0" anchor="t" anchorCtr="1">
            <a:noAutofit/>
          </a:bodyPr>
          <a:lstStyle/>
          <a:p>
            <a:pPr lvl="0" algn="ctr">
              <a:lnSpc>
                <a:spcPts val="1100"/>
              </a:lnSpc>
            </a:pPr>
            <a:r>
              <a:rPr lang="de-DE" sz="1400" b="1" dirty="0">
                <a:solidFill>
                  <a:srgbClr val="000000"/>
                </a:solidFill>
                <a:latin typeface="+mj-lt"/>
                <a:ea typeface="Arial" panose="020B0604020202020204" pitchFamily="34" charset="0"/>
              </a:rPr>
              <a:t>1000 € Budget</a:t>
            </a:r>
          </a:p>
          <a:p>
            <a:pPr algn="ctr">
              <a:lnSpc>
                <a:spcPts val="1100"/>
              </a:lnSpc>
            </a:pPr>
            <a:r>
              <a:rPr lang="de-DE" sz="1000" dirty="0">
                <a:solidFill>
                  <a:srgbClr val="000000"/>
                </a:solidFill>
                <a:latin typeface="+mj-lt"/>
                <a:ea typeface="Arial" panose="020B0604020202020204" pitchFamily="34" charset="0"/>
              </a:rPr>
              <a:t>Reichweite mind. 100k </a:t>
            </a:r>
            <a:r>
              <a:rPr lang="de-DE" sz="1000" dirty="0" err="1">
                <a:solidFill>
                  <a:srgbClr val="000000"/>
                </a:solidFill>
                <a:latin typeface="+mj-lt"/>
                <a:ea typeface="Arial" panose="020B0604020202020204" pitchFamily="34" charset="0"/>
              </a:rPr>
              <a:t>Impressions</a:t>
            </a:r>
            <a:endParaRPr lang="de-DE" sz="1000" dirty="0">
              <a:latin typeface="+mj-lt"/>
              <a:ea typeface="Arial" panose="020B0604020202020204" pitchFamily="34" charset="0"/>
            </a:endParaRPr>
          </a:p>
          <a:p>
            <a:pPr lvl="0" algn="ctr">
              <a:lnSpc>
                <a:spcPts val="1100"/>
              </a:lnSpc>
            </a:pPr>
            <a:r>
              <a:rPr lang="de-DE" sz="1000" b="1" dirty="0">
                <a:solidFill>
                  <a:srgbClr val="000000"/>
                </a:solidFill>
                <a:latin typeface="+mj-lt"/>
                <a:ea typeface="Arial" panose="020B0604020202020204" pitchFamily="34" charset="0"/>
              </a:rPr>
              <a:t> </a:t>
            </a:r>
            <a:endParaRPr lang="de-DE" sz="1000" b="1" dirty="0">
              <a:latin typeface="+mj-lt"/>
              <a:ea typeface="Arial" panose="020B0604020202020204" pitchFamily="34" charset="0"/>
            </a:endParaRPr>
          </a:p>
        </p:txBody>
      </p:sp>
      <p:sp>
        <p:nvSpPr>
          <p:cNvPr id="28" name="Textfeld 27"/>
          <p:cNvSpPr txBox="1"/>
          <p:nvPr/>
        </p:nvSpPr>
        <p:spPr>
          <a:xfrm>
            <a:off x="452437" y="3956213"/>
            <a:ext cx="2005920" cy="360000"/>
          </a:xfrm>
          <a:prstGeom prst="rect">
            <a:avLst/>
          </a:prstGeom>
          <a:solidFill>
            <a:srgbClr val="C9417F">
              <a:alpha val="35000"/>
            </a:srgbClr>
          </a:solidFill>
        </p:spPr>
        <p:txBody>
          <a:bodyPr wrap="square" lIns="0" tIns="54000" rIns="0" bIns="0" rtlCol="0" anchor="t" anchorCtr="1">
            <a:noAutofit/>
          </a:bodyPr>
          <a:lstStyle/>
          <a:p>
            <a:pPr lvl="0" algn="ctr">
              <a:lnSpc>
                <a:spcPts val="1100"/>
              </a:lnSpc>
            </a:pPr>
            <a:r>
              <a:rPr lang="de-DE" sz="1400" b="1" dirty="0">
                <a:solidFill>
                  <a:srgbClr val="000000"/>
                </a:solidFill>
                <a:latin typeface="+mj-lt"/>
                <a:ea typeface="Arial" panose="020B0604020202020204" pitchFamily="34" charset="0"/>
              </a:rPr>
              <a:t>1400 € Budget</a:t>
            </a:r>
          </a:p>
          <a:p>
            <a:pPr algn="ctr">
              <a:lnSpc>
                <a:spcPts val="1100"/>
              </a:lnSpc>
            </a:pPr>
            <a:r>
              <a:rPr lang="de-DE" sz="1000" dirty="0">
                <a:solidFill>
                  <a:srgbClr val="000000"/>
                </a:solidFill>
                <a:latin typeface="+mj-lt"/>
                <a:ea typeface="Arial" panose="020B0604020202020204" pitchFamily="34" charset="0"/>
              </a:rPr>
              <a:t>Reichweite mind. 140k </a:t>
            </a:r>
            <a:r>
              <a:rPr lang="de-DE" sz="1000" dirty="0" err="1">
                <a:solidFill>
                  <a:srgbClr val="000000"/>
                </a:solidFill>
                <a:latin typeface="+mj-lt"/>
                <a:ea typeface="Arial" panose="020B0604020202020204" pitchFamily="34" charset="0"/>
              </a:rPr>
              <a:t>Impressions</a:t>
            </a:r>
            <a:endParaRPr lang="de-DE" sz="1000" dirty="0">
              <a:latin typeface="+mj-lt"/>
              <a:ea typeface="Arial" panose="020B0604020202020204" pitchFamily="34" charset="0"/>
            </a:endParaRPr>
          </a:p>
          <a:p>
            <a:pPr lvl="0" algn="ctr">
              <a:lnSpc>
                <a:spcPts val="1100"/>
              </a:lnSpc>
            </a:pPr>
            <a:r>
              <a:rPr lang="de-DE" sz="1000" b="1" dirty="0">
                <a:solidFill>
                  <a:srgbClr val="000000"/>
                </a:solidFill>
                <a:latin typeface="+mj-lt"/>
                <a:ea typeface="Arial" panose="020B0604020202020204" pitchFamily="34" charset="0"/>
              </a:rPr>
              <a:t> </a:t>
            </a:r>
            <a:endParaRPr lang="de-DE" sz="1000" b="1" dirty="0">
              <a:latin typeface="+mj-lt"/>
              <a:ea typeface="Arial" panose="020B0604020202020204" pitchFamily="34" charset="0"/>
            </a:endParaRPr>
          </a:p>
        </p:txBody>
      </p:sp>
      <p:sp>
        <p:nvSpPr>
          <p:cNvPr id="38" name="Textfeld 37"/>
          <p:cNvSpPr txBox="1"/>
          <p:nvPr/>
        </p:nvSpPr>
        <p:spPr>
          <a:xfrm>
            <a:off x="452437" y="2490074"/>
            <a:ext cx="2005920" cy="360000"/>
          </a:xfrm>
          <a:prstGeom prst="rect">
            <a:avLst/>
          </a:prstGeom>
          <a:solidFill>
            <a:srgbClr val="C9417F">
              <a:alpha val="20000"/>
            </a:srgbClr>
          </a:solidFill>
        </p:spPr>
        <p:txBody>
          <a:bodyPr wrap="square" lIns="0" tIns="54000" rIns="0" bIns="0" rtlCol="0" anchor="t" anchorCtr="1">
            <a:noAutofit/>
          </a:bodyPr>
          <a:lstStyle/>
          <a:p>
            <a:pPr lvl="0" algn="ctr">
              <a:lnSpc>
                <a:spcPts val="1100"/>
              </a:lnSpc>
            </a:pPr>
            <a:r>
              <a:rPr lang="de-DE" sz="1400" b="1" dirty="0">
                <a:solidFill>
                  <a:srgbClr val="000000"/>
                </a:solidFill>
                <a:latin typeface="+mj-lt"/>
                <a:ea typeface="Arial" panose="020B0604020202020204" pitchFamily="34" charset="0"/>
              </a:rPr>
              <a:t>550 € Budget</a:t>
            </a:r>
          </a:p>
          <a:p>
            <a:pPr algn="ctr">
              <a:lnSpc>
                <a:spcPts val="1100"/>
              </a:lnSpc>
            </a:pPr>
            <a:r>
              <a:rPr lang="de-DE" sz="1000" dirty="0">
                <a:solidFill>
                  <a:srgbClr val="000000"/>
                </a:solidFill>
                <a:latin typeface="+mj-lt"/>
                <a:ea typeface="Arial" panose="020B0604020202020204" pitchFamily="34" charset="0"/>
              </a:rPr>
              <a:t>Reichweite mind. 55k </a:t>
            </a:r>
            <a:r>
              <a:rPr lang="de-DE" sz="1000" dirty="0" err="1">
                <a:solidFill>
                  <a:srgbClr val="000000"/>
                </a:solidFill>
                <a:latin typeface="+mj-lt"/>
                <a:ea typeface="Arial" panose="020B0604020202020204" pitchFamily="34" charset="0"/>
              </a:rPr>
              <a:t>Impressions</a:t>
            </a:r>
            <a:endParaRPr lang="de-DE" sz="1000" dirty="0">
              <a:latin typeface="+mj-lt"/>
              <a:ea typeface="Arial" panose="020B0604020202020204" pitchFamily="34" charset="0"/>
            </a:endParaRPr>
          </a:p>
          <a:p>
            <a:pPr lvl="0" algn="ctr">
              <a:lnSpc>
                <a:spcPts val="1100"/>
              </a:lnSpc>
            </a:pPr>
            <a:r>
              <a:rPr lang="de-DE" sz="1000" b="1" dirty="0">
                <a:solidFill>
                  <a:srgbClr val="000000"/>
                </a:solidFill>
                <a:latin typeface="+mj-lt"/>
                <a:ea typeface="Arial" panose="020B0604020202020204" pitchFamily="34" charset="0"/>
              </a:rPr>
              <a:t> </a:t>
            </a:r>
            <a:endParaRPr lang="de-DE" sz="1000" b="1" dirty="0">
              <a:latin typeface="+mj-lt"/>
              <a:ea typeface="Arial" panose="020B0604020202020204" pitchFamily="34" charset="0"/>
            </a:endParaRPr>
          </a:p>
        </p:txBody>
      </p:sp>
      <p:grpSp>
        <p:nvGrpSpPr>
          <p:cNvPr id="379" name="Gruppierung 378"/>
          <p:cNvGrpSpPr/>
          <p:nvPr/>
        </p:nvGrpSpPr>
        <p:grpSpPr>
          <a:xfrm>
            <a:off x="2591956" y="1073727"/>
            <a:ext cx="5288909" cy="3178272"/>
            <a:chOff x="2591955" y="1073727"/>
            <a:chExt cx="5572331" cy="3178272"/>
          </a:xfrm>
        </p:grpSpPr>
        <p:sp>
          <p:nvSpPr>
            <p:cNvPr id="155" name="Rechteck 154"/>
            <p:cNvSpPr/>
            <p:nvPr/>
          </p:nvSpPr>
          <p:spPr>
            <a:xfrm>
              <a:off x="2591955" y="1073727"/>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156" name="Rechteck 155"/>
            <p:cNvSpPr/>
            <p:nvPr/>
          </p:nvSpPr>
          <p:spPr>
            <a:xfrm>
              <a:off x="2793267" y="1073727"/>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185" name="Rechteck 184"/>
            <p:cNvSpPr/>
            <p:nvPr/>
          </p:nvSpPr>
          <p:spPr>
            <a:xfrm>
              <a:off x="2591955" y="1541604"/>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186" name="Rechteck 185"/>
            <p:cNvSpPr/>
            <p:nvPr/>
          </p:nvSpPr>
          <p:spPr>
            <a:xfrm>
              <a:off x="2793267" y="1541604"/>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187" name="Rechteck 186"/>
            <p:cNvSpPr/>
            <p:nvPr/>
          </p:nvSpPr>
          <p:spPr>
            <a:xfrm>
              <a:off x="2994579" y="1541604"/>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188" name="Rechteck 187"/>
            <p:cNvSpPr/>
            <p:nvPr/>
          </p:nvSpPr>
          <p:spPr>
            <a:xfrm>
              <a:off x="3195891" y="1541604"/>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214" name="Rechteck 213"/>
            <p:cNvSpPr/>
            <p:nvPr/>
          </p:nvSpPr>
          <p:spPr>
            <a:xfrm>
              <a:off x="2591955" y="2064135"/>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215" name="Rechteck 214"/>
            <p:cNvSpPr/>
            <p:nvPr/>
          </p:nvSpPr>
          <p:spPr>
            <a:xfrm>
              <a:off x="2793267" y="2064135"/>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216" name="Rechteck 215"/>
            <p:cNvSpPr/>
            <p:nvPr/>
          </p:nvSpPr>
          <p:spPr>
            <a:xfrm>
              <a:off x="2994579" y="2064135"/>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217" name="Rechteck 216"/>
            <p:cNvSpPr/>
            <p:nvPr/>
          </p:nvSpPr>
          <p:spPr>
            <a:xfrm>
              <a:off x="3195891" y="2064135"/>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218" name="Rechteck 217"/>
            <p:cNvSpPr/>
            <p:nvPr/>
          </p:nvSpPr>
          <p:spPr>
            <a:xfrm>
              <a:off x="3397203" y="2064135"/>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219" name="Rechteck 218"/>
            <p:cNvSpPr/>
            <p:nvPr/>
          </p:nvSpPr>
          <p:spPr>
            <a:xfrm>
              <a:off x="3598515" y="2064135"/>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220" name="Rechteck 219"/>
            <p:cNvSpPr/>
            <p:nvPr/>
          </p:nvSpPr>
          <p:spPr>
            <a:xfrm>
              <a:off x="3799827" y="2064135"/>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243" name="Rechteck 242"/>
            <p:cNvSpPr/>
            <p:nvPr/>
          </p:nvSpPr>
          <p:spPr>
            <a:xfrm>
              <a:off x="2591955" y="2560590"/>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244" name="Rechteck 243"/>
            <p:cNvSpPr/>
            <p:nvPr/>
          </p:nvSpPr>
          <p:spPr>
            <a:xfrm>
              <a:off x="2793267" y="2560590"/>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245" name="Rechteck 244"/>
            <p:cNvSpPr/>
            <p:nvPr/>
          </p:nvSpPr>
          <p:spPr>
            <a:xfrm>
              <a:off x="2994579" y="2560590"/>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246" name="Rechteck 245"/>
            <p:cNvSpPr/>
            <p:nvPr/>
          </p:nvSpPr>
          <p:spPr>
            <a:xfrm>
              <a:off x="3195891" y="2560590"/>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247" name="Rechteck 246"/>
            <p:cNvSpPr/>
            <p:nvPr/>
          </p:nvSpPr>
          <p:spPr>
            <a:xfrm>
              <a:off x="3397203" y="2560590"/>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248" name="Rechteck 247"/>
            <p:cNvSpPr/>
            <p:nvPr/>
          </p:nvSpPr>
          <p:spPr>
            <a:xfrm>
              <a:off x="3598515" y="2560590"/>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249" name="Rechteck 248"/>
            <p:cNvSpPr/>
            <p:nvPr/>
          </p:nvSpPr>
          <p:spPr>
            <a:xfrm>
              <a:off x="3799827" y="2560590"/>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250" name="Rechteck 249"/>
            <p:cNvSpPr/>
            <p:nvPr/>
          </p:nvSpPr>
          <p:spPr>
            <a:xfrm>
              <a:off x="4001139" y="2560590"/>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251" name="Rechteck 250"/>
            <p:cNvSpPr/>
            <p:nvPr/>
          </p:nvSpPr>
          <p:spPr>
            <a:xfrm>
              <a:off x="4202451" y="2560590"/>
              <a:ext cx="136896" cy="230909"/>
            </a:xfrm>
            <a:prstGeom prst="rect">
              <a:avLst/>
            </a:prstGeom>
            <a:solidFill>
              <a:schemeClr val="bg1">
                <a:lumMod val="65000"/>
              </a:schemeClr>
            </a:solidFill>
          </p:spPr>
          <p:txBody>
            <a:bodyPr wrap="square" lIns="0" tIns="0" rIns="0" bIns="0" rtlCol="0" anchor="ctr">
              <a:spAutoFit/>
            </a:bodyPr>
            <a:lstStyle/>
            <a:p>
              <a:pPr algn="ctr"/>
              <a:endParaRPr lang="de-DE" sz="3000" b="1"/>
            </a:p>
          </p:txBody>
        </p:sp>
        <p:sp>
          <p:nvSpPr>
            <p:cNvPr id="252" name="Rechteck 251"/>
            <p:cNvSpPr/>
            <p:nvPr/>
          </p:nvSpPr>
          <p:spPr>
            <a:xfrm>
              <a:off x="4403763" y="2560590"/>
              <a:ext cx="136896" cy="230909"/>
            </a:xfrm>
            <a:prstGeom prst="rect">
              <a:avLst/>
            </a:prstGeom>
            <a:solidFill>
              <a:schemeClr val="bg1">
                <a:lumMod val="65000"/>
              </a:schemeClr>
            </a:solidFill>
          </p:spPr>
          <p:txBody>
            <a:bodyPr wrap="square" lIns="0" tIns="0" rIns="0" bIns="0" rtlCol="0" anchor="ctr">
              <a:spAutoFit/>
            </a:bodyPr>
            <a:lstStyle/>
            <a:p>
              <a:pPr algn="ctr"/>
              <a:endParaRPr lang="de-DE" sz="3000" b="1"/>
            </a:p>
          </p:txBody>
        </p:sp>
        <p:sp>
          <p:nvSpPr>
            <p:cNvPr id="253" name="Rechteck 252"/>
            <p:cNvSpPr/>
            <p:nvPr/>
          </p:nvSpPr>
          <p:spPr>
            <a:xfrm>
              <a:off x="4605075" y="2560590"/>
              <a:ext cx="136896" cy="230909"/>
            </a:xfrm>
            <a:prstGeom prst="rect">
              <a:avLst/>
            </a:prstGeom>
            <a:solidFill>
              <a:schemeClr val="bg1">
                <a:lumMod val="65000"/>
              </a:schemeClr>
            </a:solidFill>
          </p:spPr>
          <p:txBody>
            <a:bodyPr wrap="square" lIns="0" tIns="0" rIns="0" bIns="0" rtlCol="0" anchor="ctr">
              <a:spAutoFit/>
            </a:bodyPr>
            <a:lstStyle/>
            <a:p>
              <a:pPr algn="ctr"/>
              <a:endParaRPr lang="de-DE" sz="3000" b="1"/>
            </a:p>
          </p:txBody>
        </p:sp>
        <p:sp>
          <p:nvSpPr>
            <p:cNvPr id="272" name="Rechteck 271"/>
            <p:cNvSpPr/>
            <p:nvPr/>
          </p:nvSpPr>
          <p:spPr>
            <a:xfrm>
              <a:off x="2591955" y="3033953"/>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273" name="Rechteck 272"/>
            <p:cNvSpPr/>
            <p:nvPr/>
          </p:nvSpPr>
          <p:spPr>
            <a:xfrm>
              <a:off x="2793267" y="3033953"/>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274" name="Rechteck 273"/>
            <p:cNvSpPr/>
            <p:nvPr/>
          </p:nvSpPr>
          <p:spPr>
            <a:xfrm>
              <a:off x="2994579" y="3033953"/>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275" name="Rechteck 274"/>
            <p:cNvSpPr/>
            <p:nvPr/>
          </p:nvSpPr>
          <p:spPr>
            <a:xfrm>
              <a:off x="3195891" y="3033953"/>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276" name="Rechteck 275"/>
            <p:cNvSpPr/>
            <p:nvPr/>
          </p:nvSpPr>
          <p:spPr>
            <a:xfrm>
              <a:off x="3397203" y="3033953"/>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277" name="Rechteck 276"/>
            <p:cNvSpPr/>
            <p:nvPr/>
          </p:nvSpPr>
          <p:spPr>
            <a:xfrm>
              <a:off x="3598515" y="3033953"/>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278" name="Rechteck 277"/>
            <p:cNvSpPr/>
            <p:nvPr/>
          </p:nvSpPr>
          <p:spPr>
            <a:xfrm>
              <a:off x="3799827" y="3033953"/>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279" name="Rechteck 278"/>
            <p:cNvSpPr/>
            <p:nvPr/>
          </p:nvSpPr>
          <p:spPr>
            <a:xfrm>
              <a:off x="4001139" y="3033953"/>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280" name="Rechteck 279"/>
            <p:cNvSpPr/>
            <p:nvPr/>
          </p:nvSpPr>
          <p:spPr>
            <a:xfrm>
              <a:off x="4202451" y="3033953"/>
              <a:ext cx="136896" cy="230909"/>
            </a:xfrm>
            <a:prstGeom prst="rect">
              <a:avLst/>
            </a:prstGeom>
            <a:solidFill>
              <a:schemeClr val="bg1">
                <a:lumMod val="65000"/>
              </a:schemeClr>
            </a:solidFill>
          </p:spPr>
          <p:txBody>
            <a:bodyPr wrap="square" lIns="0" tIns="0" rIns="0" bIns="0" rtlCol="0" anchor="ctr">
              <a:spAutoFit/>
            </a:bodyPr>
            <a:lstStyle/>
            <a:p>
              <a:pPr algn="ctr"/>
              <a:endParaRPr lang="de-DE" sz="3000" b="1"/>
            </a:p>
          </p:txBody>
        </p:sp>
        <p:sp>
          <p:nvSpPr>
            <p:cNvPr id="281" name="Rechteck 280"/>
            <p:cNvSpPr/>
            <p:nvPr/>
          </p:nvSpPr>
          <p:spPr>
            <a:xfrm>
              <a:off x="4403763" y="3033953"/>
              <a:ext cx="136896" cy="230909"/>
            </a:xfrm>
            <a:prstGeom prst="rect">
              <a:avLst/>
            </a:prstGeom>
            <a:solidFill>
              <a:schemeClr val="bg1">
                <a:lumMod val="65000"/>
              </a:schemeClr>
            </a:solidFill>
          </p:spPr>
          <p:txBody>
            <a:bodyPr wrap="square" lIns="0" tIns="0" rIns="0" bIns="0" rtlCol="0" anchor="ctr">
              <a:spAutoFit/>
            </a:bodyPr>
            <a:lstStyle/>
            <a:p>
              <a:pPr algn="ctr"/>
              <a:endParaRPr lang="de-DE" sz="3000" b="1"/>
            </a:p>
          </p:txBody>
        </p:sp>
        <p:sp>
          <p:nvSpPr>
            <p:cNvPr id="282" name="Rechteck 281"/>
            <p:cNvSpPr/>
            <p:nvPr/>
          </p:nvSpPr>
          <p:spPr>
            <a:xfrm>
              <a:off x="4605075" y="3033953"/>
              <a:ext cx="136896" cy="230909"/>
            </a:xfrm>
            <a:prstGeom prst="rect">
              <a:avLst/>
            </a:prstGeom>
            <a:solidFill>
              <a:schemeClr val="bg1">
                <a:lumMod val="65000"/>
              </a:schemeClr>
            </a:solidFill>
          </p:spPr>
          <p:txBody>
            <a:bodyPr wrap="square" lIns="0" tIns="0" rIns="0" bIns="0" rtlCol="0" anchor="ctr">
              <a:spAutoFit/>
            </a:bodyPr>
            <a:lstStyle/>
            <a:p>
              <a:pPr algn="ctr"/>
              <a:endParaRPr lang="de-DE" sz="3000" b="1"/>
            </a:p>
          </p:txBody>
        </p:sp>
        <p:sp>
          <p:nvSpPr>
            <p:cNvPr id="283" name="Rechteck 282"/>
            <p:cNvSpPr/>
            <p:nvPr/>
          </p:nvSpPr>
          <p:spPr>
            <a:xfrm>
              <a:off x="4806387" y="3033953"/>
              <a:ext cx="136896" cy="230909"/>
            </a:xfrm>
            <a:prstGeom prst="rect">
              <a:avLst/>
            </a:prstGeom>
            <a:solidFill>
              <a:schemeClr val="bg1">
                <a:lumMod val="65000"/>
              </a:schemeClr>
            </a:solidFill>
          </p:spPr>
          <p:txBody>
            <a:bodyPr wrap="square" lIns="0" tIns="0" rIns="0" bIns="0" rtlCol="0" anchor="ctr">
              <a:spAutoFit/>
            </a:bodyPr>
            <a:lstStyle/>
            <a:p>
              <a:pPr algn="ctr"/>
              <a:endParaRPr lang="de-DE" sz="3000" b="1"/>
            </a:p>
          </p:txBody>
        </p:sp>
        <p:sp>
          <p:nvSpPr>
            <p:cNvPr id="284" name="Rechteck 283"/>
            <p:cNvSpPr/>
            <p:nvPr/>
          </p:nvSpPr>
          <p:spPr>
            <a:xfrm>
              <a:off x="5007699" y="3033953"/>
              <a:ext cx="136896" cy="230909"/>
            </a:xfrm>
            <a:prstGeom prst="rect">
              <a:avLst/>
            </a:prstGeom>
            <a:solidFill>
              <a:schemeClr val="bg1">
                <a:lumMod val="50000"/>
              </a:schemeClr>
            </a:solidFill>
          </p:spPr>
          <p:txBody>
            <a:bodyPr wrap="square" lIns="0" tIns="0" rIns="0" bIns="0" rtlCol="0" anchor="ctr">
              <a:spAutoFit/>
            </a:bodyPr>
            <a:lstStyle/>
            <a:p>
              <a:pPr algn="ctr"/>
              <a:endParaRPr lang="de-DE" sz="3000" b="1"/>
            </a:p>
          </p:txBody>
        </p:sp>
        <p:sp>
          <p:nvSpPr>
            <p:cNvPr id="285" name="Rechteck 284"/>
            <p:cNvSpPr/>
            <p:nvPr/>
          </p:nvSpPr>
          <p:spPr>
            <a:xfrm>
              <a:off x="5209011" y="3033953"/>
              <a:ext cx="136896" cy="230909"/>
            </a:xfrm>
            <a:prstGeom prst="rect">
              <a:avLst/>
            </a:prstGeom>
            <a:solidFill>
              <a:schemeClr val="bg1">
                <a:lumMod val="50000"/>
              </a:schemeClr>
            </a:solidFill>
          </p:spPr>
          <p:txBody>
            <a:bodyPr wrap="square" lIns="0" tIns="0" rIns="0" bIns="0" rtlCol="0" anchor="ctr">
              <a:spAutoFit/>
            </a:bodyPr>
            <a:lstStyle/>
            <a:p>
              <a:pPr algn="ctr"/>
              <a:endParaRPr lang="de-DE" sz="3000" b="1"/>
            </a:p>
          </p:txBody>
        </p:sp>
        <p:sp>
          <p:nvSpPr>
            <p:cNvPr id="301" name="Rechteck 300"/>
            <p:cNvSpPr/>
            <p:nvPr/>
          </p:nvSpPr>
          <p:spPr>
            <a:xfrm>
              <a:off x="2591955" y="3524635"/>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302" name="Rechteck 301"/>
            <p:cNvSpPr/>
            <p:nvPr/>
          </p:nvSpPr>
          <p:spPr>
            <a:xfrm>
              <a:off x="2793267" y="3524635"/>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303" name="Rechteck 302"/>
            <p:cNvSpPr/>
            <p:nvPr/>
          </p:nvSpPr>
          <p:spPr>
            <a:xfrm>
              <a:off x="2994579" y="3524635"/>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304" name="Rechteck 303"/>
            <p:cNvSpPr/>
            <p:nvPr/>
          </p:nvSpPr>
          <p:spPr>
            <a:xfrm>
              <a:off x="3195891" y="3524635"/>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305" name="Rechteck 304"/>
            <p:cNvSpPr/>
            <p:nvPr/>
          </p:nvSpPr>
          <p:spPr>
            <a:xfrm>
              <a:off x="3397203" y="3524635"/>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306" name="Rechteck 305"/>
            <p:cNvSpPr/>
            <p:nvPr/>
          </p:nvSpPr>
          <p:spPr>
            <a:xfrm>
              <a:off x="3598515" y="3524635"/>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307" name="Rechteck 306"/>
            <p:cNvSpPr/>
            <p:nvPr/>
          </p:nvSpPr>
          <p:spPr>
            <a:xfrm>
              <a:off x="3799827" y="3524635"/>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308" name="Rechteck 307"/>
            <p:cNvSpPr/>
            <p:nvPr/>
          </p:nvSpPr>
          <p:spPr>
            <a:xfrm>
              <a:off x="4001139" y="3524635"/>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309" name="Rechteck 308"/>
            <p:cNvSpPr/>
            <p:nvPr/>
          </p:nvSpPr>
          <p:spPr>
            <a:xfrm>
              <a:off x="4202451" y="3524635"/>
              <a:ext cx="136896" cy="230909"/>
            </a:xfrm>
            <a:prstGeom prst="rect">
              <a:avLst/>
            </a:prstGeom>
            <a:solidFill>
              <a:schemeClr val="bg1">
                <a:lumMod val="65000"/>
              </a:schemeClr>
            </a:solidFill>
          </p:spPr>
          <p:txBody>
            <a:bodyPr wrap="square" lIns="0" tIns="0" rIns="0" bIns="0" rtlCol="0" anchor="ctr">
              <a:spAutoFit/>
            </a:bodyPr>
            <a:lstStyle/>
            <a:p>
              <a:pPr algn="ctr"/>
              <a:endParaRPr lang="de-DE" sz="3000" b="1"/>
            </a:p>
          </p:txBody>
        </p:sp>
        <p:sp>
          <p:nvSpPr>
            <p:cNvPr id="310" name="Rechteck 309"/>
            <p:cNvSpPr/>
            <p:nvPr/>
          </p:nvSpPr>
          <p:spPr>
            <a:xfrm>
              <a:off x="4403763" y="3524635"/>
              <a:ext cx="136896" cy="230909"/>
            </a:xfrm>
            <a:prstGeom prst="rect">
              <a:avLst/>
            </a:prstGeom>
            <a:solidFill>
              <a:schemeClr val="bg1">
                <a:lumMod val="65000"/>
              </a:schemeClr>
            </a:solidFill>
          </p:spPr>
          <p:txBody>
            <a:bodyPr wrap="square" lIns="0" tIns="0" rIns="0" bIns="0" rtlCol="0" anchor="ctr">
              <a:spAutoFit/>
            </a:bodyPr>
            <a:lstStyle/>
            <a:p>
              <a:pPr algn="ctr"/>
              <a:endParaRPr lang="de-DE" sz="3000" b="1"/>
            </a:p>
          </p:txBody>
        </p:sp>
        <p:sp>
          <p:nvSpPr>
            <p:cNvPr id="311" name="Rechteck 310"/>
            <p:cNvSpPr/>
            <p:nvPr/>
          </p:nvSpPr>
          <p:spPr>
            <a:xfrm>
              <a:off x="4605075" y="3524635"/>
              <a:ext cx="136896" cy="230909"/>
            </a:xfrm>
            <a:prstGeom prst="rect">
              <a:avLst/>
            </a:prstGeom>
            <a:solidFill>
              <a:schemeClr val="bg1">
                <a:lumMod val="65000"/>
              </a:schemeClr>
            </a:solidFill>
          </p:spPr>
          <p:txBody>
            <a:bodyPr wrap="square" lIns="0" tIns="0" rIns="0" bIns="0" rtlCol="0" anchor="ctr">
              <a:spAutoFit/>
            </a:bodyPr>
            <a:lstStyle/>
            <a:p>
              <a:pPr algn="ctr"/>
              <a:endParaRPr lang="de-DE" sz="3000" b="1"/>
            </a:p>
          </p:txBody>
        </p:sp>
        <p:sp>
          <p:nvSpPr>
            <p:cNvPr id="312" name="Rechteck 311"/>
            <p:cNvSpPr/>
            <p:nvPr/>
          </p:nvSpPr>
          <p:spPr>
            <a:xfrm>
              <a:off x="4806387" y="3524635"/>
              <a:ext cx="136896" cy="230909"/>
            </a:xfrm>
            <a:prstGeom prst="rect">
              <a:avLst/>
            </a:prstGeom>
            <a:solidFill>
              <a:schemeClr val="bg1">
                <a:lumMod val="65000"/>
              </a:schemeClr>
            </a:solidFill>
          </p:spPr>
          <p:txBody>
            <a:bodyPr wrap="square" lIns="0" tIns="0" rIns="0" bIns="0" rtlCol="0" anchor="ctr">
              <a:spAutoFit/>
            </a:bodyPr>
            <a:lstStyle/>
            <a:p>
              <a:pPr algn="ctr"/>
              <a:endParaRPr lang="de-DE" sz="3000" b="1"/>
            </a:p>
          </p:txBody>
        </p:sp>
        <p:sp>
          <p:nvSpPr>
            <p:cNvPr id="313" name="Rechteck 312"/>
            <p:cNvSpPr/>
            <p:nvPr/>
          </p:nvSpPr>
          <p:spPr>
            <a:xfrm>
              <a:off x="5007699" y="3524635"/>
              <a:ext cx="136896" cy="230909"/>
            </a:xfrm>
            <a:prstGeom prst="rect">
              <a:avLst/>
            </a:prstGeom>
            <a:solidFill>
              <a:schemeClr val="bg1">
                <a:lumMod val="50000"/>
              </a:schemeClr>
            </a:solidFill>
          </p:spPr>
          <p:txBody>
            <a:bodyPr wrap="square" lIns="0" tIns="0" rIns="0" bIns="0" rtlCol="0" anchor="ctr">
              <a:spAutoFit/>
            </a:bodyPr>
            <a:lstStyle/>
            <a:p>
              <a:pPr algn="ctr"/>
              <a:endParaRPr lang="de-DE" sz="3000" b="1"/>
            </a:p>
          </p:txBody>
        </p:sp>
        <p:sp>
          <p:nvSpPr>
            <p:cNvPr id="314" name="Rechteck 313"/>
            <p:cNvSpPr/>
            <p:nvPr/>
          </p:nvSpPr>
          <p:spPr>
            <a:xfrm>
              <a:off x="5209011" y="3524635"/>
              <a:ext cx="136896" cy="230909"/>
            </a:xfrm>
            <a:prstGeom prst="rect">
              <a:avLst/>
            </a:prstGeom>
            <a:solidFill>
              <a:schemeClr val="bg1">
                <a:lumMod val="50000"/>
              </a:schemeClr>
            </a:solidFill>
          </p:spPr>
          <p:txBody>
            <a:bodyPr wrap="square" lIns="0" tIns="0" rIns="0" bIns="0" rtlCol="0" anchor="ctr">
              <a:spAutoFit/>
            </a:bodyPr>
            <a:lstStyle/>
            <a:p>
              <a:pPr algn="ctr"/>
              <a:endParaRPr lang="de-DE" sz="3000" b="1"/>
            </a:p>
          </p:txBody>
        </p:sp>
        <p:sp>
          <p:nvSpPr>
            <p:cNvPr id="315" name="Rechteck 314"/>
            <p:cNvSpPr/>
            <p:nvPr/>
          </p:nvSpPr>
          <p:spPr>
            <a:xfrm>
              <a:off x="5410323" y="3524635"/>
              <a:ext cx="136896" cy="230909"/>
            </a:xfrm>
            <a:prstGeom prst="rect">
              <a:avLst/>
            </a:prstGeom>
            <a:solidFill>
              <a:schemeClr val="bg1">
                <a:lumMod val="50000"/>
              </a:schemeClr>
            </a:solidFill>
          </p:spPr>
          <p:txBody>
            <a:bodyPr wrap="square" lIns="0" tIns="0" rIns="0" bIns="0" rtlCol="0" anchor="ctr">
              <a:spAutoFit/>
            </a:bodyPr>
            <a:lstStyle/>
            <a:p>
              <a:pPr algn="ctr"/>
              <a:endParaRPr lang="de-DE" sz="3000" b="1"/>
            </a:p>
          </p:txBody>
        </p:sp>
        <p:sp>
          <p:nvSpPr>
            <p:cNvPr id="316" name="Rechteck 315"/>
            <p:cNvSpPr/>
            <p:nvPr/>
          </p:nvSpPr>
          <p:spPr>
            <a:xfrm>
              <a:off x="5611635" y="3524635"/>
              <a:ext cx="136896" cy="230909"/>
            </a:xfrm>
            <a:prstGeom prst="rect">
              <a:avLst/>
            </a:prstGeom>
            <a:solidFill>
              <a:schemeClr val="bg1">
                <a:lumMod val="50000"/>
              </a:schemeClr>
            </a:solidFill>
          </p:spPr>
          <p:txBody>
            <a:bodyPr wrap="square" lIns="0" tIns="0" rIns="0" bIns="0" rtlCol="0" anchor="ctr">
              <a:spAutoFit/>
            </a:bodyPr>
            <a:lstStyle/>
            <a:p>
              <a:pPr algn="ctr"/>
              <a:endParaRPr lang="de-DE" sz="3000" b="1"/>
            </a:p>
          </p:txBody>
        </p:sp>
        <p:sp>
          <p:nvSpPr>
            <p:cNvPr id="317" name="Rechteck 316"/>
            <p:cNvSpPr/>
            <p:nvPr/>
          </p:nvSpPr>
          <p:spPr>
            <a:xfrm>
              <a:off x="5812947" y="3524635"/>
              <a:ext cx="136896" cy="230909"/>
            </a:xfrm>
            <a:prstGeom prst="rect">
              <a:avLst/>
            </a:prstGeom>
            <a:solidFill>
              <a:schemeClr val="tx1">
                <a:lumMod val="65000"/>
                <a:lumOff val="35000"/>
              </a:schemeClr>
            </a:solidFill>
          </p:spPr>
          <p:txBody>
            <a:bodyPr wrap="square" lIns="0" tIns="0" rIns="0" bIns="0" rtlCol="0" anchor="ctr">
              <a:spAutoFit/>
            </a:bodyPr>
            <a:lstStyle/>
            <a:p>
              <a:pPr algn="ctr"/>
              <a:endParaRPr lang="de-DE" sz="3000" b="1"/>
            </a:p>
          </p:txBody>
        </p:sp>
        <p:sp>
          <p:nvSpPr>
            <p:cNvPr id="318" name="Rechteck 317"/>
            <p:cNvSpPr/>
            <p:nvPr/>
          </p:nvSpPr>
          <p:spPr>
            <a:xfrm>
              <a:off x="6014259" y="3524635"/>
              <a:ext cx="136896" cy="230909"/>
            </a:xfrm>
            <a:prstGeom prst="rect">
              <a:avLst/>
            </a:prstGeom>
            <a:solidFill>
              <a:schemeClr val="tx1">
                <a:lumMod val="65000"/>
                <a:lumOff val="35000"/>
              </a:schemeClr>
            </a:solidFill>
          </p:spPr>
          <p:txBody>
            <a:bodyPr wrap="square" lIns="0" tIns="0" rIns="0" bIns="0" rtlCol="0" anchor="ctr">
              <a:spAutoFit/>
            </a:bodyPr>
            <a:lstStyle/>
            <a:p>
              <a:pPr algn="ctr"/>
              <a:endParaRPr lang="de-DE" sz="3000" b="1"/>
            </a:p>
          </p:txBody>
        </p:sp>
        <p:sp>
          <p:nvSpPr>
            <p:cNvPr id="319" name="Rechteck 318"/>
            <p:cNvSpPr/>
            <p:nvPr/>
          </p:nvSpPr>
          <p:spPr>
            <a:xfrm>
              <a:off x="6215571" y="3524635"/>
              <a:ext cx="136896" cy="230909"/>
            </a:xfrm>
            <a:prstGeom prst="rect">
              <a:avLst/>
            </a:prstGeom>
            <a:solidFill>
              <a:schemeClr val="tx1">
                <a:lumMod val="65000"/>
                <a:lumOff val="35000"/>
              </a:schemeClr>
            </a:solidFill>
          </p:spPr>
          <p:txBody>
            <a:bodyPr wrap="square" lIns="0" tIns="0" rIns="0" bIns="0" rtlCol="0" anchor="ctr">
              <a:spAutoFit/>
            </a:bodyPr>
            <a:lstStyle/>
            <a:p>
              <a:pPr algn="ctr"/>
              <a:endParaRPr lang="de-DE" sz="3000" b="1"/>
            </a:p>
          </p:txBody>
        </p:sp>
        <p:sp>
          <p:nvSpPr>
            <p:cNvPr id="320" name="Rechteck 319"/>
            <p:cNvSpPr/>
            <p:nvPr/>
          </p:nvSpPr>
          <p:spPr>
            <a:xfrm>
              <a:off x="6416883" y="3524635"/>
              <a:ext cx="136896" cy="230909"/>
            </a:xfrm>
            <a:prstGeom prst="rect">
              <a:avLst/>
            </a:prstGeom>
            <a:solidFill>
              <a:schemeClr val="tx1">
                <a:lumMod val="65000"/>
                <a:lumOff val="35000"/>
              </a:schemeClr>
            </a:solidFill>
          </p:spPr>
          <p:txBody>
            <a:bodyPr wrap="square" lIns="0" tIns="0" rIns="0" bIns="0" rtlCol="0" anchor="ctr">
              <a:spAutoFit/>
            </a:bodyPr>
            <a:lstStyle/>
            <a:p>
              <a:pPr algn="ctr"/>
              <a:endParaRPr lang="de-DE" sz="3000" b="1"/>
            </a:p>
          </p:txBody>
        </p:sp>
        <p:sp>
          <p:nvSpPr>
            <p:cNvPr id="330" name="Rechteck 329"/>
            <p:cNvSpPr/>
            <p:nvPr/>
          </p:nvSpPr>
          <p:spPr>
            <a:xfrm>
              <a:off x="2591955" y="4021090"/>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331" name="Rechteck 330"/>
            <p:cNvSpPr/>
            <p:nvPr/>
          </p:nvSpPr>
          <p:spPr>
            <a:xfrm>
              <a:off x="2793267" y="4021090"/>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332" name="Rechteck 331"/>
            <p:cNvSpPr/>
            <p:nvPr/>
          </p:nvSpPr>
          <p:spPr>
            <a:xfrm>
              <a:off x="2994579" y="4021090"/>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333" name="Rechteck 332"/>
            <p:cNvSpPr/>
            <p:nvPr/>
          </p:nvSpPr>
          <p:spPr>
            <a:xfrm>
              <a:off x="3195891" y="4021090"/>
              <a:ext cx="136896" cy="230909"/>
            </a:xfrm>
            <a:prstGeom prst="rect">
              <a:avLst/>
            </a:prstGeom>
            <a:solidFill>
              <a:schemeClr val="bg1">
                <a:lumMod val="85000"/>
              </a:schemeClr>
            </a:solidFill>
          </p:spPr>
          <p:txBody>
            <a:bodyPr wrap="square" lIns="0" tIns="0" rIns="0" bIns="0" rtlCol="0" anchor="ctr">
              <a:spAutoFit/>
            </a:bodyPr>
            <a:lstStyle/>
            <a:p>
              <a:pPr algn="ctr"/>
              <a:endParaRPr lang="de-DE" sz="3000" b="1"/>
            </a:p>
          </p:txBody>
        </p:sp>
        <p:sp>
          <p:nvSpPr>
            <p:cNvPr id="334" name="Rechteck 333"/>
            <p:cNvSpPr/>
            <p:nvPr/>
          </p:nvSpPr>
          <p:spPr>
            <a:xfrm>
              <a:off x="3397203" y="4021090"/>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335" name="Rechteck 334"/>
            <p:cNvSpPr/>
            <p:nvPr/>
          </p:nvSpPr>
          <p:spPr>
            <a:xfrm>
              <a:off x="3598515" y="4021090"/>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336" name="Rechteck 335"/>
            <p:cNvSpPr/>
            <p:nvPr/>
          </p:nvSpPr>
          <p:spPr>
            <a:xfrm>
              <a:off x="3799827" y="4021090"/>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337" name="Rechteck 336"/>
            <p:cNvSpPr/>
            <p:nvPr/>
          </p:nvSpPr>
          <p:spPr>
            <a:xfrm>
              <a:off x="4001139" y="4021090"/>
              <a:ext cx="136896" cy="230909"/>
            </a:xfrm>
            <a:prstGeom prst="rect">
              <a:avLst/>
            </a:prstGeom>
            <a:solidFill>
              <a:schemeClr val="bg1">
                <a:lumMod val="75000"/>
              </a:schemeClr>
            </a:solidFill>
          </p:spPr>
          <p:txBody>
            <a:bodyPr wrap="square" lIns="0" tIns="0" rIns="0" bIns="0" rtlCol="0" anchor="ctr">
              <a:spAutoFit/>
            </a:bodyPr>
            <a:lstStyle/>
            <a:p>
              <a:pPr algn="ctr"/>
              <a:endParaRPr lang="de-DE" sz="3000" b="1"/>
            </a:p>
          </p:txBody>
        </p:sp>
        <p:sp>
          <p:nvSpPr>
            <p:cNvPr id="338" name="Rechteck 337"/>
            <p:cNvSpPr/>
            <p:nvPr/>
          </p:nvSpPr>
          <p:spPr>
            <a:xfrm>
              <a:off x="4202451" y="4021090"/>
              <a:ext cx="136896" cy="230909"/>
            </a:xfrm>
            <a:prstGeom prst="rect">
              <a:avLst/>
            </a:prstGeom>
            <a:solidFill>
              <a:schemeClr val="bg1">
                <a:lumMod val="65000"/>
              </a:schemeClr>
            </a:solidFill>
          </p:spPr>
          <p:txBody>
            <a:bodyPr wrap="square" lIns="0" tIns="0" rIns="0" bIns="0" rtlCol="0" anchor="ctr">
              <a:spAutoFit/>
            </a:bodyPr>
            <a:lstStyle/>
            <a:p>
              <a:pPr algn="ctr"/>
              <a:endParaRPr lang="de-DE" sz="3000" b="1"/>
            </a:p>
          </p:txBody>
        </p:sp>
        <p:sp>
          <p:nvSpPr>
            <p:cNvPr id="339" name="Rechteck 338"/>
            <p:cNvSpPr/>
            <p:nvPr/>
          </p:nvSpPr>
          <p:spPr>
            <a:xfrm>
              <a:off x="4403763" y="4021090"/>
              <a:ext cx="136896" cy="230909"/>
            </a:xfrm>
            <a:prstGeom prst="rect">
              <a:avLst/>
            </a:prstGeom>
            <a:solidFill>
              <a:schemeClr val="bg1">
                <a:lumMod val="65000"/>
              </a:schemeClr>
            </a:solidFill>
          </p:spPr>
          <p:txBody>
            <a:bodyPr wrap="square" lIns="0" tIns="0" rIns="0" bIns="0" rtlCol="0" anchor="ctr">
              <a:spAutoFit/>
            </a:bodyPr>
            <a:lstStyle/>
            <a:p>
              <a:pPr algn="ctr"/>
              <a:endParaRPr lang="de-DE" sz="3000" b="1"/>
            </a:p>
          </p:txBody>
        </p:sp>
        <p:sp>
          <p:nvSpPr>
            <p:cNvPr id="340" name="Rechteck 339"/>
            <p:cNvSpPr/>
            <p:nvPr/>
          </p:nvSpPr>
          <p:spPr>
            <a:xfrm>
              <a:off x="4605075" y="4021090"/>
              <a:ext cx="136896" cy="230909"/>
            </a:xfrm>
            <a:prstGeom prst="rect">
              <a:avLst/>
            </a:prstGeom>
            <a:solidFill>
              <a:schemeClr val="bg1">
                <a:lumMod val="65000"/>
              </a:schemeClr>
            </a:solidFill>
          </p:spPr>
          <p:txBody>
            <a:bodyPr wrap="square" lIns="0" tIns="0" rIns="0" bIns="0" rtlCol="0" anchor="ctr">
              <a:spAutoFit/>
            </a:bodyPr>
            <a:lstStyle/>
            <a:p>
              <a:pPr algn="ctr"/>
              <a:endParaRPr lang="de-DE" sz="3000" b="1"/>
            </a:p>
          </p:txBody>
        </p:sp>
        <p:sp>
          <p:nvSpPr>
            <p:cNvPr id="341" name="Rechteck 340"/>
            <p:cNvSpPr/>
            <p:nvPr/>
          </p:nvSpPr>
          <p:spPr>
            <a:xfrm>
              <a:off x="4806387" y="4021090"/>
              <a:ext cx="136896" cy="230909"/>
            </a:xfrm>
            <a:prstGeom prst="rect">
              <a:avLst/>
            </a:prstGeom>
            <a:solidFill>
              <a:schemeClr val="bg1">
                <a:lumMod val="65000"/>
              </a:schemeClr>
            </a:solidFill>
          </p:spPr>
          <p:txBody>
            <a:bodyPr wrap="square" lIns="0" tIns="0" rIns="0" bIns="0" rtlCol="0" anchor="ctr">
              <a:spAutoFit/>
            </a:bodyPr>
            <a:lstStyle/>
            <a:p>
              <a:pPr algn="ctr"/>
              <a:endParaRPr lang="de-DE" sz="3000" b="1"/>
            </a:p>
          </p:txBody>
        </p:sp>
        <p:sp>
          <p:nvSpPr>
            <p:cNvPr id="342" name="Rechteck 341"/>
            <p:cNvSpPr/>
            <p:nvPr/>
          </p:nvSpPr>
          <p:spPr>
            <a:xfrm>
              <a:off x="5007699" y="4021090"/>
              <a:ext cx="136896" cy="230909"/>
            </a:xfrm>
            <a:prstGeom prst="rect">
              <a:avLst/>
            </a:prstGeom>
            <a:solidFill>
              <a:schemeClr val="bg1">
                <a:lumMod val="50000"/>
              </a:schemeClr>
            </a:solidFill>
          </p:spPr>
          <p:txBody>
            <a:bodyPr wrap="square" lIns="0" tIns="0" rIns="0" bIns="0" rtlCol="0" anchor="ctr">
              <a:spAutoFit/>
            </a:bodyPr>
            <a:lstStyle/>
            <a:p>
              <a:pPr algn="ctr"/>
              <a:endParaRPr lang="de-DE" sz="3000" b="1"/>
            </a:p>
          </p:txBody>
        </p:sp>
        <p:sp>
          <p:nvSpPr>
            <p:cNvPr id="343" name="Rechteck 342"/>
            <p:cNvSpPr/>
            <p:nvPr/>
          </p:nvSpPr>
          <p:spPr>
            <a:xfrm>
              <a:off x="5209011" y="4021090"/>
              <a:ext cx="136896" cy="230909"/>
            </a:xfrm>
            <a:prstGeom prst="rect">
              <a:avLst/>
            </a:prstGeom>
            <a:solidFill>
              <a:schemeClr val="bg1">
                <a:lumMod val="50000"/>
              </a:schemeClr>
            </a:solidFill>
          </p:spPr>
          <p:txBody>
            <a:bodyPr wrap="square" lIns="0" tIns="0" rIns="0" bIns="0" rtlCol="0" anchor="ctr">
              <a:spAutoFit/>
            </a:bodyPr>
            <a:lstStyle/>
            <a:p>
              <a:pPr algn="ctr"/>
              <a:endParaRPr lang="de-DE" sz="3000" b="1"/>
            </a:p>
          </p:txBody>
        </p:sp>
        <p:sp>
          <p:nvSpPr>
            <p:cNvPr id="344" name="Rechteck 343"/>
            <p:cNvSpPr/>
            <p:nvPr/>
          </p:nvSpPr>
          <p:spPr>
            <a:xfrm>
              <a:off x="5410323" y="4021090"/>
              <a:ext cx="136896" cy="230909"/>
            </a:xfrm>
            <a:prstGeom prst="rect">
              <a:avLst/>
            </a:prstGeom>
            <a:solidFill>
              <a:schemeClr val="bg1">
                <a:lumMod val="50000"/>
              </a:schemeClr>
            </a:solidFill>
          </p:spPr>
          <p:txBody>
            <a:bodyPr wrap="square" lIns="0" tIns="0" rIns="0" bIns="0" rtlCol="0" anchor="ctr">
              <a:spAutoFit/>
            </a:bodyPr>
            <a:lstStyle/>
            <a:p>
              <a:pPr algn="ctr"/>
              <a:endParaRPr lang="de-DE" sz="3000" b="1"/>
            </a:p>
          </p:txBody>
        </p:sp>
        <p:sp>
          <p:nvSpPr>
            <p:cNvPr id="345" name="Rechteck 344"/>
            <p:cNvSpPr/>
            <p:nvPr/>
          </p:nvSpPr>
          <p:spPr>
            <a:xfrm>
              <a:off x="5611635" y="4021090"/>
              <a:ext cx="136896" cy="230909"/>
            </a:xfrm>
            <a:prstGeom prst="rect">
              <a:avLst/>
            </a:prstGeom>
            <a:solidFill>
              <a:schemeClr val="bg1">
                <a:lumMod val="50000"/>
              </a:schemeClr>
            </a:solidFill>
          </p:spPr>
          <p:txBody>
            <a:bodyPr wrap="square" lIns="0" tIns="0" rIns="0" bIns="0" rtlCol="0" anchor="ctr">
              <a:spAutoFit/>
            </a:bodyPr>
            <a:lstStyle/>
            <a:p>
              <a:pPr algn="ctr"/>
              <a:endParaRPr lang="de-DE" sz="3000" b="1"/>
            </a:p>
          </p:txBody>
        </p:sp>
        <p:sp>
          <p:nvSpPr>
            <p:cNvPr id="346" name="Rechteck 345"/>
            <p:cNvSpPr/>
            <p:nvPr/>
          </p:nvSpPr>
          <p:spPr>
            <a:xfrm>
              <a:off x="5812947" y="4021090"/>
              <a:ext cx="136896" cy="230909"/>
            </a:xfrm>
            <a:prstGeom prst="rect">
              <a:avLst/>
            </a:prstGeom>
            <a:solidFill>
              <a:schemeClr val="tx1">
                <a:lumMod val="65000"/>
                <a:lumOff val="35000"/>
              </a:schemeClr>
            </a:solidFill>
          </p:spPr>
          <p:txBody>
            <a:bodyPr wrap="square" lIns="0" tIns="0" rIns="0" bIns="0" rtlCol="0" anchor="ctr">
              <a:spAutoFit/>
            </a:bodyPr>
            <a:lstStyle/>
            <a:p>
              <a:pPr algn="ctr"/>
              <a:endParaRPr lang="de-DE" sz="3000" b="1"/>
            </a:p>
          </p:txBody>
        </p:sp>
        <p:sp>
          <p:nvSpPr>
            <p:cNvPr id="347" name="Rechteck 346"/>
            <p:cNvSpPr/>
            <p:nvPr/>
          </p:nvSpPr>
          <p:spPr>
            <a:xfrm>
              <a:off x="6014259" y="4021090"/>
              <a:ext cx="136896" cy="230909"/>
            </a:xfrm>
            <a:prstGeom prst="rect">
              <a:avLst/>
            </a:prstGeom>
            <a:solidFill>
              <a:schemeClr val="tx1">
                <a:lumMod val="65000"/>
                <a:lumOff val="35000"/>
              </a:schemeClr>
            </a:solidFill>
          </p:spPr>
          <p:txBody>
            <a:bodyPr wrap="square" lIns="0" tIns="0" rIns="0" bIns="0" rtlCol="0" anchor="ctr">
              <a:spAutoFit/>
            </a:bodyPr>
            <a:lstStyle/>
            <a:p>
              <a:pPr algn="ctr"/>
              <a:endParaRPr lang="de-DE" sz="3000" b="1"/>
            </a:p>
          </p:txBody>
        </p:sp>
        <p:sp>
          <p:nvSpPr>
            <p:cNvPr id="348" name="Rechteck 347"/>
            <p:cNvSpPr/>
            <p:nvPr/>
          </p:nvSpPr>
          <p:spPr>
            <a:xfrm>
              <a:off x="6215571" y="4021090"/>
              <a:ext cx="136896" cy="230909"/>
            </a:xfrm>
            <a:prstGeom prst="rect">
              <a:avLst/>
            </a:prstGeom>
            <a:solidFill>
              <a:schemeClr val="tx1">
                <a:lumMod val="65000"/>
                <a:lumOff val="35000"/>
              </a:schemeClr>
            </a:solidFill>
          </p:spPr>
          <p:txBody>
            <a:bodyPr wrap="square" lIns="0" tIns="0" rIns="0" bIns="0" rtlCol="0" anchor="ctr">
              <a:spAutoFit/>
            </a:bodyPr>
            <a:lstStyle/>
            <a:p>
              <a:pPr algn="ctr"/>
              <a:endParaRPr lang="de-DE" sz="3000" b="1"/>
            </a:p>
          </p:txBody>
        </p:sp>
        <p:sp>
          <p:nvSpPr>
            <p:cNvPr id="349" name="Rechteck 348"/>
            <p:cNvSpPr/>
            <p:nvPr/>
          </p:nvSpPr>
          <p:spPr>
            <a:xfrm>
              <a:off x="6416883" y="4021090"/>
              <a:ext cx="136896" cy="230909"/>
            </a:xfrm>
            <a:prstGeom prst="rect">
              <a:avLst/>
            </a:prstGeom>
            <a:solidFill>
              <a:schemeClr val="tx1">
                <a:lumMod val="65000"/>
                <a:lumOff val="35000"/>
              </a:schemeClr>
            </a:solidFill>
          </p:spPr>
          <p:txBody>
            <a:bodyPr wrap="square" lIns="0" tIns="0" rIns="0" bIns="0" rtlCol="0" anchor="ctr">
              <a:spAutoFit/>
            </a:bodyPr>
            <a:lstStyle/>
            <a:p>
              <a:pPr algn="ctr"/>
              <a:endParaRPr lang="de-DE" sz="3000" b="1"/>
            </a:p>
          </p:txBody>
        </p:sp>
        <p:sp>
          <p:nvSpPr>
            <p:cNvPr id="350" name="Rechteck 349"/>
            <p:cNvSpPr/>
            <p:nvPr/>
          </p:nvSpPr>
          <p:spPr>
            <a:xfrm>
              <a:off x="6618195" y="4021090"/>
              <a:ext cx="136896" cy="230909"/>
            </a:xfrm>
            <a:prstGeom prst="rect">
              <a:avLst/>
            </a:prstGeom>
            <a:solidFill>
              <a:schemeClr val="tx1">
                <a:lumMod val="75000"/>
                <a:lumOff val="25000"/>
              </a:schemeClr>
            </a:solidFill>
          </p:spPr>
          <p:txBody>
            <a:bodyPr wrap="square" lIns="0" tIns="0" rIns="0" bIns="0" rtlCol="0" anchor="ctr">
              <a:spAutoFit/>
            </a:bodyPr>
            <a:lstStyle/>
            <a:p>
              <a:pPr algn="ctr"/>
              <a:endParaRPr lang="de-DE" sz="3000" b="1"/>
            </a:p>
          </p:txBody>
        </p:sp>
        <p:sp>
          <p:nvSpPr>
            <p:cNvPr id="351" name="Rechteck 350"/>
            <p:cNvSpPr/>
            <p:nvPr/>
          </p:nvSpPr>
          <p:spPr>
            <a:xfrm>
              <a:off x="6819507" y="4021090"/>
              <a:ext cx="136896" cy="230909"/>
            </a:xfrm>
            <a:prstGeom prst="rect">
              <a:avLst/>
            </a:prstGeom>
            <a:solidFill>
              <a:schemeClr val="tx1">
                <a:lumMod val="75000"/>
                <a:lumOff val="25000"/>
              </a:schemeClr>
            </a:solidFill>
          </p:spPr>
          <p:txBody>
            <a:bodyPr wrap="square" lIns="0" tIns="0" rIns="0" bIns="0" rtlCol="0" anchor="ctr">
              <a:spAutoFit/>
            </a:bodyPr>
            <a:lstStyle/>
            <a:p>
              <a:pPr algn="ctr"/>
              <a:endParaRPr lang="de-DE" sz="3000" b="1"/>
            </a:p>
          </p:txBody>
        </p:sp>
        <p:sp>
          <p:nvSpPr>
            <p:cNvPr id="352" name="Rechteck 351"/>
            <p:cNvSpPr/>
            <p:nvPr/>
          </p:nvSpPr>
          <p:spPr>
            <a:xfrm>
              <a:off x="7020819" y="4021090"/>
              <a:ext cx="136896" cy="230909"/>
            </a:xfrm>
            <a:prstGeom prst="rect">
              <a:avLst/>
            </a:prstGeom>
            <a:solidFill>
              <a:schemeClr val="tx1">
                <a:lumMod val="75000"/>
                <a:lumOff val="25000"/>
              </a:schemeClr>
            </a:solidFill>
          </p:spPr>
          <p:txBody>
            <a:bodyPr wrap="square" lIns="0" tIns="0" rIns="0" bIns="0" rtlCol="0" anchor="ctr">
              <a:spAutoFit/>
            </a:bodyPr>
            <a:lstStyle/>
            <a:p>
              <a:pPr algn="ctr"/>
              <a:endParaRPr lang="de-DE" sz="3000" b="1"/>
            </a:p>
          </p:txBody>
        </p:sp>
        <p:sp>
          <p:nvSpPr>
            <p:cNvPr id="353" name="Rechteck 352"/>
            <p:cNvSpPr/>
            <p:nvPr/>
          </p:nvSpPr>
          <p:spPr>
            <a:xfrm>
              <a:off x="7222131" y="4021090"/>
              <a:ext cx="136896" cy="230909"/>
            </a:xfrm>
            <a:prstGeom prst="rect">
              <a:avLst/>
            </a:prstGeom>
            <a:solidFill>
              <a:schemeClr val="tx1">
                <a:lumMod val="75000"/>
                <a:lumOff val="25000"/>
              </a:schemeClr>
            </a:solidFill>
          </p:spPr>
          <p:txBody>
            <a:bodyPr wrap="square" lIns="0" tIns="0" rIns="0" bIns="0" rtlCol="0" anchor="ctr">
              <a:spAutoFit/>
            </a:bodyPr>
            <a:lstStyle/>
            <a:p>
              <a:pPr algn="ctr"/>
              <a:endParaRPr lang="de-DE" sz="3000" b="1"/>
            </a:p>
          </p:txBody>
        </p:sp>
        <p:sp>
          <p:nvSpPr>
            <p:cNvPr id="354" name="Rechteck 353"/>
            <p:cNvSpPr/>
            <p:nvPr/>
          </p:nvSpPr>
          <p:spPr>
            <a:xfrm>
              <a:off x="7423443" y="4021090"/>
              <a:ext cx="136896" cy="230909"/>
            </a:xfrm>
            <a:prstGeom prst="rect">
              <a:avLst/>
            </a:prstGeom>
            <a:solidFill>
              <a:schemeClr val="tx1"/>
            </a:solidFill>
          </p:spPr>
          <p:txBody>
            <a:bodyPr wrap="square" lIns="0" tIns="0" rIns="0" bIns="0" rtlCol="0" anchor="ctr">
              <a:spAutoFit/>
            </a:bodyPr>
            <a:lstStyle/>
            <a:p>
              <a:pPr algn="ctr"/>
              <a:endParaRPr lang="de-DE" sz="3000" b="1"/>
            </a:p>
          </p:txBody>
        </p:sp>
        <p:sp>
          <p:nvSpPr>
            <p:cNvPr id="355" name="Rechteck 354"/>
            <p:cNvSpPr/>
            <p:nvPr/>
          </p:nvSpPr>
          <p:spPr>
            <a:xfrm>
              <a:off x="7624755" y="4021090"/>
              <a:ext cx="136896" cy="230909"/>
            </a:xfrm>
            <a:prstGeom prst="rect">
              <a:avLst/>
            </a:prstGeom>
            <a:solidFill>
              <a:schemeClr val="tx1"/>
            </a:solidFill>
          </p:spPr>
          <p:txBody>
            <a:bodyPr wrap="square" lIns="0" tIns="0" rIns="0" bIns="0" rtlCol="0" anchor="ctr">
              <a:spAutoFit/>
            </a:bodyPr>
            <a:lstStyle/>
            <a:p>
              <a:pPr algn="ctr"/>
              <a:endParaRPr lang="de-DE" sz="3000" b="1"/>
            </a:p>
          </p:txBody>
        </p:sp>
        <p:sp>
          <p:nvSpPr>
            <p:cNvPr id="356" name="Rechteck 355"/>
            <p:cNvSpPr/>
            <p:nvPr/>
          </p:nvSpPr>
          <p:spPr>
            <a:xfrm>
              <a:off x="7826067" y="4021090"/>
              <a:ext cx="136896" cy="230909"/>
            </a:xfrm>
            <a:prstGeom prst="rect">
              <a:avLst/>
            </a:prstGeom>
            <a:solidFill>
              <a:schemeClr val="tx1"/>
            </a:solidFill>
          </p:spPr>
          <p:txBody>
            <a:bodyPr wrap="square" lIns="0" tIns="0" rIns="0" bIns="0" rtlCol="0" anchor="ctr">
              <a:spAutoFit/>
            </a:bodyPr>
            <a:lstStyle/>
            <a:p>
              <a:pPr algn="ctr"/>
              <a:endParaRPr lang="de-DE" sz="3000" b="1"/>
            </a:p>
          </p:txBody>
        </p:sp>
        <p:sp>
          <p:nvSpPr>
            <p:cNvPr id="357" name="Rechteck 356"/>
            <p:cNvSpPr/>
            <p:nvPr/>
          </p:nvSpPr>
          <p:spPr>
            <a:xfrm>
              <a:off x="8027390" y="4021090"/>
              <a:ext cx="136896" cy="230909"/>
            </a:xfrm>
            <a:prstGeom prst="rect">
              <a:avLst/>
            </a:prstGeom>
            <a:solidFill>
              <a:schemeClr val="tx1"/>
            </a:solidFill>
          </p:spPr>
          <p:txBody>
            <a:bodyPr wrap="square" lIns="0" tIns="0" rIns="0" bIns="0" rtlCol="0" anchor="ctr">
              <a:spAutoFit/>
            </a:bodyPr>
            <a:lstStyle/>
            <a:p>
              <a:pPr algn="ctr"/>
              <a:endParaRPr lang="de-DE" sz="3000" b="1"/>
            </a:p>
          </p:txBody>
        </p:sp>
      </p:grpSp>
      <p:cxnSp>
        <p:nvCxnSpPr>
          <p:cNvPr id="367" name="Gerade Verbindung 366"/>
          <p:cNvCxnSpPr/>
          <p:nvPr/>
        </p:nvCxnSpPr>
        <p:spPr>
          <a:xfrm>
            <a:off x="455841" y="1383938"/>
            <a:ext cx="6278577" cy="0"/>
          </a:xfrm>
          <a:prstGeom prst="line">
            <a:avLst/>
          </a:prstGeom>
          <a:ln w="381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8" name="Gerade Verbindung 367"/>
          <p:cNvCxnSpPr/>
          <p:nvPr/>
        </p:nvCxnSpPr>
        <p:spPr>
          <a:xfrm>
            <a:off x="452438" y="1872650"/>
            <a:ext cx="6473052" cy="0"/>
          </a:xfrm>
          <a:prstGeom prst="line">
            <a:avLst/>
          </a:prstGeom>
          <a:ln w="381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9" name="Gerade Verbindung 368"/>
          <p:cNvCxnSpPr/>
          <p:nvPr/>
        </p:nvCxnSpPr>
        <p:spPr>
          <a:xfrm>
            <a:off x="452438" y="2361362"/>
            <a:ext cx="7510805" cy="0"/>
          </a:xfrm>
          <a:prstGeom prst="line">
            <a:avLst/>
          </a:prstGeom>
          <a:ln w="381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0" name="Gerade Verbindung 369"/>
          <p:cNvCxnSpPr/>
          <p:nvPr/>
        </p:nvCxnSpPr>
        <p:spPr>
          <a:xfrm>
            <a:off x="452438" y="2850074"/>
            <a:ext cx="7510805" cy="0"/>
          </a:xfrm>
          <a:prstGeom prst="line">
            <a:avLst/>
          </a:prstGeom>
          <a:ln w="381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1" name="Gerade Verbindung 370"/>
          <p:cNvCxnSpPr/>
          <p:nvPr/>
        </p:nvCxnSpPr>
        <p:spPr>
          <a:xfrm>
            <a:off x="452438" y="3346806"/>
            <a:ext cx="7510805" cy="0"/>
          </a:xfrm>
          <a:prstGeom prst="line">
            <a:avLst/>
          </a:prstGeom>
          <a:ln w="381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2" name="Gerade Verbindung 371"/>
          <p:cNvCxnSpPr/>
          <p:nvPr/>
        </p:nvCxnSpPr>
        <p:spPr>
          <a:xfrm>
            <a:off x="452438" y="3827498"/>
            <a:ext cx="7510805" cy="0"/>
          </a:xfrm>
          <a:prstGeom prst="line">
            <a:avLst/>
          </a:prstGeom>
          <a:ln w="381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3" name="Gerade Verbindung 372"/>
          <p:cNvCxnSpPr/>
          <p:nvPr/>
        </p:nvCxnSpPr>
        <p:spPr>
          <a:xfrm>
            <a:off x="452438" y="4319981"/>
            <a:ext cx="7510805" cy="0"/>
          </a:xfrm>
          <a:prstGeom prst="line">
            <a:avLst/>
          </a:prstGeom>
          <a:ln w="381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4" name="Oval 373"/>
          <p:cNvSpPr/>
          <p:nvPr/>
        </p:nvSpPr>
        <p:spPr>
          <a:xfrm>
            <a:off x="6755091" y="375802"/>
            <a:ext cx="1887564" cy="1887564"/>
          </a:xfrm>
          <a:prstGeom prst="ellipse">
            <a:avLst/>
          </a:prstGeom>
          <a:solidFill>
            <a:srgbClr val="DDC6E5">
              <a:alpha val="80000"/>
            </a:srgbClr>
          </a:solidFill>
          <a:ln w="57150">
            <a:solidFill>
              <a:schemeClr val="bg1">
                <a:alpha val="60000"/>
              </a:schemeClr>
            </a:solidFill>
          </a:ln>
        </p:spPr>
        <p:txBody>
          <a:bodyPr wrap="square" lIns="0" tIns="0" rIns="0" bIns="0" rtlCol="0" anchor="ctr">
            <a:spAutoFit/>
          </a:bodyPr>
          <a:lstStyle/>
          <a:p>
            <a:pPr algn="ctr"/>
            <a:endParaRPr lang="de-DE" sz="3000" b="1"/>
          </a:p>
        </p:txBody>
      </p:sp>
      <p:sp>
        <p:nvSpPr>
          <p:cNvPr id="3" name="Textfeld 2">
            <a:extLst>
              <a:ext uri="{FF2B5EF4-FFF2-40B4-BE49-F238E27FC236}">
                <a16:creationId xmlns:a16="http://schemas.microsoft.com/office/drawing/2014/main" id="{9DEAE378-DB89-489D-ABB3-A5AF74C54689}"/>
              </a:ext>
            </a:extLst>
          </p:cNvPr>
          <p:cNvSpPr txBox="1"/>
          <p:nvPr/>
        </p:nvSpPr>
        <p:spPr>
          <a:xfrm>
            <a:off x="6756667" y="825975"/>
            <a:ext cx="1885988" cy="1088033"/>
          </a:xfrm>
          <a:prstGeom prst="rect">
            <a:avLst/>
          </a:prstGeom>
          <a:noFill/>
        </p:spPr>
        <p:txBody>
          <a:bodyPr wrap="square" lIns="0" tIns="0" rIns="0" bIns="0" rtlCol="0">
            <a:noAutofit/>
          </a:bodyPr>
          <a:lstStyle/>
          <a:p>
            <a:pPr algn="ctr">
              <a:lnSpc>
                <a:spcPts val="1700"/>
              </a:lnSpc>
            </a:pPr>
            <a:r>
              <a:rPr lang="de-DE" sz="1600" dirty="0">
                <a:effectLst/>
                <a:latin typeface="Calibri" panose="020F0502020204030204" pitchFamily="34" charset="0"/>
                <a:ea typeface="Arial" panose="020B0604020202020204" pitchFamily="34" charset="0"/>
                <a:cs typeface="Calibri" panose="020F0502020204030204" pitchFamily="34" charset="0"/>
              </a:rPr>
              <a:t>Erhöhe die </a:t>
            </a:r>
            <a:br>
              <a:rPr lang="de-DE" sz="1600" dirty="0">
                <a:effectLst/>
                <a:latin typeface="Calibri" panose="020F0502020204030204" pitchFamily="34" charset="0"/>
                <a:ea typeface="Arial" panose="020B0604020202020204" pitchFamily="34" charset="0"/>
                <a:cs typeface="Calibri" panose="020F0502020204030204" pitchFamily="34" charset="0"/>
              </a:rPr>
            </a:br>
            <a:r>
              <a:rPr lang="de-DE" sz="1600" dirty="0">
                <a:latin typeface="Calibri" panose="020F0502020204030204" pitchFamily="34" charset="0"/>
                <a:ea typeface="Arial" panose="020B0604020202020204" pitchFamily="34" charset="0"/>
                <a:cs typeface="Calibri" panose="020F0502020204030204" pitchFamily="34" charset="0"/>
              </a:rPr>
              <a:t>Reichweite von ca</a:t>
            </a:r>
            <a:r>
              <a:rPr lang="de-DE" sz="1600" dirty="0">
                <a:effectLst/>
                <a:latin typeface="Calibri" panose="020F0502020204030204" pitchFamily="34" charset="0"/>
                <a:ea typeface="Arial" panose="020B0604020202020204" pitchFamily="34" charset="0"/>
                <a:cs typeface="Calibri" panose="020F0502020204030204" pitchFamily="34" charset="0"/>
              </a:rPr>
              <a:t>. </a:t>
            </a:r>
            <a:br>
              <a:rPr lang="de-DE" sz="1600" dirty="0">
                <a:effectLst/>
                <a:latin typeface="Calibri" panose="020F0502020204030204" pitchFamily="34" charset="0"/>
                <a:ea typeface="Arial" panose="020B0604020202020204" pitchFamily="34" charset="0"/>
                <a:cs typeface="Calibri" panose="020F0502020204030204" pitchFamily="34" charset="0"/>
              </a:rPr>
            </a:br>
            <a:r>
              <a:rPr lang="de-DE" sz="1600" dirty="0">
                <a:effectLst/>
                <a:latin typeface="Calibri" panose="020F0502020204030204" pitchFamily="34" charset="0"/>
                <a:ea typeface="Arial" panose="020B0604020202020204" pitchFamily="34" charset="0"/>
                <a:cs typeface="Calibri" panose="020F0502020204030204" pitchFamily="34" charset="0"/>
              </a:rPr>
              <a:t>1.200 </a:t>
            </a:r>
            <a:r>
              <a:rPr lang="de-DE" sz="1600" dirty="0" err="1">
                <a:effectLst/>
                <a:latin typeface="Calibri" panose="020F0502020204030204" pitchFamily="34" charset="0"/>
                <a:ea typeface="Arial" panose="020B0604020202020204" pitchFamily="34" charset="0"/>
                <a:cs typeface="Calibri" panose="020F0502020204030204" pitchFamily="34" charset="0"/>
              </a:rPr>
              <a:t>Impressions</a:t>
            </a:r>
            <a:r>
              <a:rPr lang="de-DE" sz="1600" dirty="0">
                <a:effectLst/>
                <a:latin typeface="Calibri" panose="020F0502020204030204" pitchFamily="34" charset="0"/>
                <a:ea typeface="Arial" panose="020B0604020202020204" pitchFamily="34" charset="0"/>
                <a:cs typeface="Calibri" panose="020F0502020204030204" pitchFamily="34" charset="0"/>
              </a:rPr>
              <a:t> </a:t>
            </a:r>
            <a:br>
              <a:rPr lang="de-DE" sz="1600" dirty="0">
                <a:effectLst/>
                <a:latin typeface="Calibri" panose="020F0502020204030204" pitchFamily="34" charset="0"/>
                <a:ea typeface="Arial" panose="020B0604020202020204" pitchFamily="34" charset="0"/>
                <a:cs typeface="Calibri" panose="020F0502020204030204" pitchFamily="34" charset="0"/>
              </a:rPr>
            </a:br>
            <a:r>
              <a:rPr lang="de-DE" sz="1600" dirty="0">
                <a:effectLst/>
                <a:latin typeface="Calibri" panose="020F0502020204030204" pitchFamily="34" charset="0"/>
                <a:ea typeface="Arial" panose="020B0604020202020204" pitchFamily="34" charset="0"/>
                <a:cs typeface="Calibri" panose="020F0502020204030204" pitchFamily="34" charset="0"/>
              </a:rPr>
              <a:t>mit</a:t>
            </a:r>
            <a:r>
              <a:rPr lang="de-DE" sz="1600" u="none" strike="noStrike" dirty="0">
                <a:effectLst/>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a:t>
            </a:r>
            <a:r>
              <a:rPr lang="de-DE" sz="1600" u="none" strike="noStrike" dirty="0">
                <a:effectLst/>
                <a:latin typeface="Calibri" panose="020F0502020204030204" pitchFamily="34" charset="0"/>
                <a:ea typeface="Arial" panose="020B0604020202020204" pitchFamily="34" charset="0"/>
                <a:cs typeface="Calibri" panose="020F0502020204030204" pitchFamily="34" charset="0"/>
              </a:rPr>
              <a:t>zusätzlichem </a:t>
            </a:r>
            <a:br>
              <a:rPr lang="de-DE" sz="1600" u="none" strike="noStrike" dirty="0">
                <a:effectLst/>
                <a:latin typeface="Calibri" panose="020F0502020204030204" pitchFamily="34" charset="0"/>
                <a:ea typeface="Arial" panose="020B0604020202020204" pitchFamily="34" charset="0"/>
                <a:cs typeface="Calibri" panose="020F0502020204030204" pitchFamily="34" charset="0"/>
              </a:rPr>
            </a:br>
            <a:r>
              <a:rPr lang="de-DE" sz="1600" u="none" strike="noStrike" dirty="0">
                <a:effectLst/>
                <a:latin typeface="Calibri" panose="020F0502020204030204" pitchFamily="34" charset="0"/>
                <a:ea typeface="Arial" panose="020B0604020202020204" pitchFamily="34" charset="0"/>
                <a:cs typeface="Calibri" panose="020F0502020204030204" pitchFamily="34" charset="0"/>
              </a:rPr>
              <a:t>Ad Budget</a:t>
            </a:r>
          </a:p>
        </p:txBody>
      </p:sp>
    </p:spTree>
    <p:extLst>
      <p:ext uri="{BB962C8B-B14F-4D97-AF65-F5344CB8AC3E}">
        <p14:creationId xmlns:p14="http://schemas.microsoft.com/office/powerpoint/2010/main" val="4087624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452437" y="328870"/>
            <a:ext cx="8237537" cy="307777"/>
          </a:xfrm>
          <a:prstGeom prst="rect">
            <a:avLst/>
          </a:prstGeom>
        </p:spPr>
        <p:txBody>
          <a:bodyPr wrap="square" lIns="0" tIns="0" rIns="0" bIns="0">
            <a:spAutoFit/>
          </a:bodyPr>
          <a:lstStyle/>
          <a:p>
            <a:r>
              <a:rPr lang="de-DE" sz="2000" b="1">
                <a:solidFill>
                  <a:srgbClr val="7F7F7F"/>
                </a:solidFill>
              </a:rPr>
              <a:t>Allgemeine Geschäftsbedingungen für Werbeaufträge</a:t>
            </a:r>
          </a:p>
        </p:txBody>
      </p:sp>
      <p:sp>
        <p:nvSpPr>
          <p:cNvPr id="3" name="Textfeld 2"/>
          <p:cNvSpPr txBox="1"/>
          <p:nvPr/>
        </p:nvSpPr>
        <p:spPr>
          <a:xfrm>
            <a:off x="455612" y="773114"/>
            <a:ext cx="8234362" cy="3525234"/>
          </a:xfrm>
          <a:prstGeom prst="rect">
            <a:avLst/>
          </a:prstGeom>
          <a:noFill/>
        </p:spPr>
        <p:txBody>
          <a:bodyPr wrap="square" lIns="0" tIns="0" rIns="0" bIns="0" numCol="3" spcCol="180000" rtlCol="0">
            <a:noAutofit/>
          </a:bodyPr>
          <a:lstStyle/>
          <a:p>
            <a:pPr algn="just">
              <a:lnSpc>
                <a:spcPts val="620"/>
              </a:lnSpc>
            </a:pPr>
            <a:r>
              <a:rPr lang="de-DE" sz="550" dirty="0"/>
              <a:t>1. „Werbeauftrag“ im Sinne der nachfolgenden Allgemeinen Geschäftsbedingungen ist der Auftrag über die Veröffentlichung einer oder mehrerer Werbeformate eines Werbungtreibenden oder sonstigen Interessenten in einer Druckschrift oder in Online-Auftritten des Verlages zum Zwecke der Verbreitung.</a:t>
            </a:r>
          </a:p>
          <a:p>
            <a:pPr algn="just">
              <a:lnSpc>
                <a:spcPts val="620"/>
              </a:lnSpc>
            </a:pPr>
            <a:r>
              <a:rPr lang="de-DE" sz="550" dirty="0"/>
              <a:t> </a:t>
            </a:r>
          </a:p>
          <a:p>
            <a:pPr algn="just">
              <a:lnSpc>
                <a:spcPts val="620"/>
              </a:lnSpc>
            </a:pPr>
            <a:r>
              <a:rPr lang="de-DE" sz="550" dirty="0"/>
              <a:t>2. Werbeaufträge sind im Zweifel zur Veröffentlichung innerhalb eines Jahres nach Vertragsabschluss abzurufen. Ist im Rahmen eines Abschlusses das Recht zum Abruf einzelner Werbeaufträge eingeräumt, so ist der Auftrag innerhalb eines Jahres seit Erscheinen des ersten Werbeauftrags abzuwickeln, sofern der erste Werbeauftrag innerhalb der in Satz 1 genannten Frist abgerufen und veröffentlicht wird.</a:t>
            </a:r>
          </a:p>
          <a:p>
            <a:pPr algn="just">
              <a:lnSpc>
                <a:spcPts val="620"/>
              </a:lnSpc>
            </a:pPr>
            <a:r>
              <a:rPr lang="de-DE" sz="550" dirty="0"/>
              <a:t> </a:t>
            </a:r>
          </a:p>
          <a:p>
            <a:pPr algn="just">
              <a:lnSpc>
                <a:spcPts val="620"/>
              </a:lnSpc>
            </a:pPr>
            <a:r>
              <a:rPr lang="de-DE" sz="550" dirty="0"/>
              <a:t>3. Die Werbepreise ergeben sich aus den bei Vertragsabschluss gültigen Preislisten des Verlages. Ändert sich der Tarif nach Vertragsabschluss, ist der Verlag berechtigt, den Preis nach der zum Zeitpunkt der Veröffentlichung gültigen Preisliste zu berechnen. Auf den jeweils gültigen Tarif wird im Impressum der Publikationen hingewiesen.</a:t>
            </a:r>
          </a:p>
          <a:p>
            <a:pPr algn="just">
              <a:lnSpc>
                <a:spcPts val="620"/>
              </a:lnSpc>
            </a:pPr>
            <a:r>
              <a:rPr lang="de-DE" sz="550" dirty="0"/>
              <a:t> </a:t>
            </a:r>
          </a:p>
          <a:p>
            <a:pPr algn="just">
              <a:lnSpc>
                <a:spcPts val="620"/>
              </a:lnSpc>
            </a:pPr>
            <a:r>
              <a:rPr lang="de-DE" sz="550" dirty="0"/>
              <a:t>4. Wird ein Werbeauftrag aus Umständen nicht erfüllt, die der Verlag nicht zu vertreten hat, so hat der Auftraggeber, unbeschadet etwaiger Rechtspflichten, den Unterschied zwischen dem gewährten und dem der tatsächlichen Abnahme entsprechenden Nachlass dem Verlag zu erstatten. Kann die Publikation infolge höherer Gewalt (z.B. Arbeitskampf oder sonstige nicht vorhersehbare Ereignisse) überhaupt nicht, nicht in vollem Umfang oder nicht rechtzeitig erscheinen, ergeben sich daraus keine Ansprüche des Auftraggebers.</a:t>
            </a:r>
          </a:p>
          <a:p>
            <a:pPr algn="just">
              <a:lnSpc>
                <a:spcPts val="620"/>
              </a:lnSpc>
            </a:pPr>
            <a:r>
              <a:rPr lang="de-DE" sz="550" dirty="0"/>
              <a:t> </a:t>
            </a:r>
          </a:p>
          <a:p>
            <a:pPr algn="just">
              <a:lnSpc>
                <a:spcPts val="620"/>
              </a:lnSpc>
            </a:pPr>
            <a:r>
              <a:rPr lang="de-DE" sz="550" dirty="0"/>
              <a:t>5. Bei der Errechnung der Abnahmemengen für Printpublikationen werden Text-Millimeterzeilen dem Preis entsprechend in Anzeigen-Millimeter umgerechnet.</a:t>
            </a:r>
          </a:p>
          <a:p>
            <a:pPr algn="just">
              <a:lnSpc>
                <a:spcPts val="620"/>
              </a:lnSpc>
            </a:pPr>
            <a:r>
              <a:rPr lang="de-DE" sz="550" dirty="0"/>
              <a:t> </a:t>
            </a:r>
          </a:p>
          <a:p>
            <a:pPr algn="just">
              <a:lnSpc>
                <a:spcPts val="620"/>
              </a:lnSpc>
            </a:pPr>
            <a:r>
              <a:rPr lang="de-DE" sz="550" dirty="0"/>
              <a:t>6. Für die Aufnahme von Werbeaufträgen und Fremdbeilagen in bestimmten Nummern, bestimmten Ausgaben oder an bestimmten Plätzen der Publikationen wird keine Gewähr geleistet, es sei denn, der Auftraggeber hat die Gültigkeit eines Auftrages ausdrücklich davon abhängig gemacht. Rubrizierte Werbeaufträge werden in der jeweiligen Rubrik veröffentlicht, ohne dass dies der ausdrücklichen Vereinbarung bedarf.</a:t>
            </a:r>
          </a:p>
          <a:p>
            <a:pPr algn="just">
              <a:lnSpc>
                <a:spcPts val="620"/>
              </a:lnSpc>
            </a:pPr>
            <a:r>
              <a:rPr lang="de-DE" sz="550" dirty="0"/>
              <a:t> </a:t>
            </a:r>
          </a:p>
          <a:p>
            <a:pPr algn="just">
              <a:lnSpc>
                <a:spcPts val="620"/>
              </a:lnSpc>
            </a:pPr>
            <a:r>
              <a:rPr lang="de-DE" sz="550" dirty="0"/>
              <a:t>7. Der Verlag behält sich vor, Werbeaufträge - auch einzelne Abrufe im Rahmen eines Abschlusses - und </a:t>
            </a:r>
            <a:r>
              <a:rPr lang="de-DE" sz="550" dirty="0" err="1"/>
              <a:t>Beilagenaufträge</a:t>
            </a:r>
            <a:r>
              <a:rPr lang="de-DE" sz="550" dirty="0"/>
              <a:t> wegen des Inhalts, Herkunft oder der technischen Form nach einheitlichen, sachlich gerechtfertigten Grundsätzen des Verlages abzulehnen, wenn der Inhalt gegen Gesetze oder behördliche Bestimmungen verstößt oder deren Veröffentlichung für den Verlag unzumutbar ist. Dies gilt auch für Aufträge, die bei Vertretern aufgegeben werden. </a:t>
            </a:r>
            <a:r>
              <a:rPr lang="de-DE" sz="550" dirty="0" err="1"/>
              <a:t>Beilagenaufträge</a:t>
            </a:r>
            <a:r>
              <a:rPr lang="de-DE" sz="550" dirty="0"/>
              <a:t> sind für den Verlag erst nach Vorlage eines Musters der Beilage und deren Billigung bindend. Beilagen, die durch Format oder Aufmachung beim Leser den Eindruck eines Bestandteils der Publikation erwecken oder Fremdanzeigen enthalten, werden nicht angenommen. Die Ablehnung eines Werbeauftrages wird dem Auftraggeber unverzüglich mitgeteilt.</a:t>
            </a:r>
          </a:p>
          <a:p>
            <a:pPr algn="just">
              <a:lnSpc>
                <a:spcPts val="620"/>
              </a:lnSpc>
            </a:pPr>
            <a:r>
              <a:rPr lang="de-DE" sz="550" dirty="0"/>
              <a:t> </a:t>
            </a:r>
          </a:p>
          <a:p>
            <a:pPr algn="just">
              <a:lnSpc>
                <a:spcPts val="620"/>
              </a:lnSpc>
            </a:pPr>
            <a:r>
              <a:rPr lang="de-DE" sz="550" dirty="0"/>
              <a:t>8. Für die rechtzeitige Lieferung der Werbeinhalte und einwandfreier Druckunterlagen oder der Beilagen ist der Auftraggeber verantwortlich. Für erkennbar ungeeignete oder beschädigte Druckunterlagen oder Werbeinhalte fordert der Verlag unverzüglich Ersatz an. Der Verlag gewährleistet die für den belegten Titel übliche Qualität im Rahmen der durch die Druckunterlagen und zur Verfügung gestellten Werbeinhalte gegebenen Möglichkeiten.</a:t>
            </a:r>
          </a:p>
          <a:p>
            <a:pPr algn="just">
              <a:lnSpc>
                <a:spcPts val="620"/>
              </a:lnSpc>
            </a:pPr>
            <a:r>
              <a:rPr lang="de-DE" sz="550" dirty="0"/>
              <a:t>9. Der Auftraggeber hat bei ganz oder teilweise unleserlichem, unrichtigem oder bei unvollständigem Abdruck bzw. Veröffentlichung der Werbeaufträge Anspruch auf Zahlungsminderung oder eine einwandfreie Ersatzanzeige, aber nur in dem Ausmaß, in dem der Zweck des Werbeauftrages beeinträchtigt wurde. Lässt der Verlag eine ihm hierfür gestellte angemessene Frist verstreichen oder ist die Ersatzanzeige erneut nicht einwandfrei, so hat der Auftraggeber ein Recht auf Zahlungsminderung oder Rückgängigmachung des Auftrags. Können Mängel an den Druckunterlagen nicht sofort erkannt werden, sondern stellen sich erst beim Druck heraus, so hat der Auftraggeber bei ungenügendem Abdruck keine Ansprüche. Fehlende oder fehlerhaft gedruckte Kontrollangaben ergeben keinen Anspruch für den Auftraggeber. Schadensersatzansprüche aus positiver Forderungsverletzung, Verschulden bei Vertragsabschluss und unerlaubter Handlung sind - insbesondere bei telefonischer Auftragserteilung - ausgeschlossen; Schadensersatzansprüche aus Unmöglichkeit der Leistung und Verzug sind beschränkt auf Ersatz des vorhersehbaren Schadens und der Höhe nach auf das für den betreffenden Werbeauftrag oder die Beilage zu zahlende Entgelt. Dies gilt nicht für Vorsatz und grobe Fahrlässigkeit des Verlages, seines gesetzlichen Vertreters und seiner Erfüllungsgehilfen. Eine Haftung des Verlages für Schäden wegen des Fehlers zugesicherter Eigenschaften bleibt unberührt. Im kaufmännischen Geschäftsverkehr haftet der Verlag darüber hinaus auch nicht für grobe Fahrlässigkeit von Erfüllungsgehilfen; in den übrigen Fällen ist gegenüber Kaufleuten die Haftung für grobe Fahrlässigkeit dem Umfang nach auf den voraussehbaren Schaden bis zur Höhe des Entgelts des betreffenden Werbeauftrages beschränkt. Reklamationen müssen – außer bei nicht offensichtlichen Mängeln – innerhalb von vier Wochen nach Eingang von Rechnung und Beleg geltend gemacht werden.</a:t>
            </a:r>
          </a:p>
          <a:p>
            <a:pPr algn="just">
              <a:lnSpc>
                <a:spcPts val="620"/>
              </a:lnSpc>
            </a:pPr>
            <a:r>
              <a:rPr lang="de-DE" sz="550" dirty="0"/>
              <a:t> </a:t>
            </a:r>
          </a:p>
          <a:p>
            <a:pPr algn="just">
              <a:lnSpc>
                <a:spcPts val="620"/>
              </a:lnSpc>
            </a:pPr>
            <a:r>
              <a:rPr lang="de-DE" sz="550" dirty="0"/>
              <a:t>10. Probeabzüge werden nur auf ausdrücklichen Wunsch und nach Gegenbestätigung durch den Verlag geliefert. Der Auftraggeber trägt die Verantwortung für die Richtigkeit der zugesandten Probeabzüge. Der Verlag berücksichtigt alle Fehlerkorrekturen, die ihm innerhalb der bei der Übersendung des Probeabzuges gesetzten Frist mitgeteilt werden. Sendet der Auftraggeber den ihm rechtzeitig übermittelten Probeabzug nicht fristgemäß zurück, so gilt die Genehmigung zum Druck als erteilt.</a:t>
            </a:r>
          </a:p>
          <a:p>
            <a:pPr algn="just">
              <a:lnSpc>
                <a:spcPts val="620"/>
              </a:lnSpc>
            </a:pPr>
            <a:r>
              <a:rPr lang="de-DE" sz="550" dirty="0"/>
              <a:t> </a:t>
            </a:r>
          </a:p>
          <a:p>
            <a:pPr algn="just">
              <a:lnSpc>
                <a:spcPts val="620"/>
              </a:lnSpc>
            </a:pPr>
            <a:r>
              <a:rPr lang="de-DE" sz="550" dirty="0"/>
              <a:t>11. Sind keine besonderen Größenvorschriften gegeben, so wird die nach Art der Werbeaufträge übliche, tatsächliche Abdruckhöhe der Berechnung zugrunde gelegt.</a:t>
            </a:r>
          </a:p>
          <a:p>
            <a:pPr algn="just">
              <a:lnSpc>
                <a:spcPts val="620"/>
              </a:lnSpc>
            </a:pPr>
            <a:r>
              <a:rPr lang="de-DE" sz="550" dirty="0"/>
              <a:t> </a:t>
            </a:r>
          </a:p>
          <a:p>
            <a:pPr algn="just">
              <a:lnSpc>
                <a:spcPts val="620"/>
              </a:lnSpc>
            </a:pPr>
            <a:r>
              <a:rPr lang="de-DE" sz="550" dirty="0"/>
              <a:t>12. Falls der Auftraggeber nicht Vorauszahlung leistet, wird die Rechnung sofort, möglichst aber 14 Tage nach Veröffentlichung des Werbeauftrages übersandt. Die Rechnung ist innerhalb der aus den Preislisten ersichtlichen, vom Empfang der Rechnung an laufenden Frist zu bezahlen, sofern nicht im einzelnen Fall eine andere Zahlungsfrist oder Vorauszahlung vereinbart ist.</a:t>
            </a:r>
          </a:p>
          <a:p>
            <a:pPr algn="just">
              <a:lnSpc>
                <a:spcPts val="620"/>
              </a:lnSpc>
            </a:pPr>
            <a:r>
              <a:rPr lang="de-DE" sz="550" dirty="0"/>
              <a:t> </a:t>
            </a:r>
          </a:p>
          <a:p>
            <a:pPr algn="just">
              <a:lnSpc>
                <a:spcPts val="620"/>
              </a:lnSpc>
            </a:pPr>
            <a:r>
              <a:rPr lang="de-DE" sz="550" dirty="0"/>
              <a:t>13. Bei Zahlungsverzug oder Stundung werden Zinsen sowie Einziehungskosten berechnet. Der Verlag kann bei Zahlungsverzug die weitere Ausführung des laufenden Werbeauftrages bis zur Bezahlung zurückstellen und für die restlichen Werbeaufträge Vorauszahlung verlangen. Bei Vorliegen begründeter Zweifel an der Zahlungsfähigkeit des Auftraggebers ist der Verlag berechtigt, auch während der Laufzeit eines Werbeauftrages, das Erscheinen weiterer Werbeaufträge ohne Rücksicht auf ein vereinbartes Zahlungsziel von der Vorauszahlung des Betrages und von dem Ausgleich offen stehender Rechnungsbeträge abhängig zu machen, ohne dass hieraus dem Auftraggeber irgendwelche Ansprüche gegen den Verlag erwachsen.</a:t>
            </a:r>
          </a:p>
          <a:p>
            <a:pPr algn="just">
              <a:lnSpc>
                <a:spcPts val="620"/>
              </a:lnSpc>
            </a:pPr>
            <a:r>
              <a:rPr lang="de-DE" sz="550" dirty="0"/>
              <a:t> </a:t>
            </a:r>
          </a:p>
          <a:p>
            <a:pPr algn="just">
              <a:lnSpc>
                <a:spcPts val="620"/>
              </a:lnSpc>
            </a:pPr>
            <a:r>
              <a:rPr lang="de-DE" sz="550" dirty="0"/>
              <a:t>14. Der Verlag liefert mit der Rechnung auf Wunsch einen Beleg. Je nach Art und Umfang des Werbeauftrages werden Ausschnitte des Werbeauftrages, Belegseiten oder vollständige Belegnummern geliefert. Kann ein Beleg nicht mehr beschafft werden, so tritt an seine Stelle eine rechtsverbindliche Bescheinigung des Verlages über die Veröffentlichung und Verbreitung des Werbeauftrages.</a:t>
            </a:r>
          </a:p>
          <a:p>
            <a:pPr algn="just">
              <a:lnSpc>
                <a:spcPts val="620"/>
              </a:lnSpc>
            </a:pPr>
            <a:r>
              <a:rPr lang="de-DE" sz="550" dirty="0"/>
              <a:t> </a:t>
            </a:r>
          </a:p>
          <a:p>
            <a:pPr algn="just">
              <a:lnSpc>
                <a:spcPts val="620"/>
              </a:lnSpc>
            </a:pPr>
            <a:r>
              <a:rPr lang="de-DE" sz="550" dirty="0"/>
              <a:t>15. Kosten für die Anfertigung bestellter Lithos, Fotos und Satzarbeiten sowie für vom Auftraggeber gewünschte oder zu vertretende erhebliche Änderungen ursprünglich vereinbarter Ausführungen hat der Auftraggeber zu tragen.</a:t>
            </a:r>
          </a:p>
          <a:p>
            <a:pPr algn="just">
              <a:lnSpc>
                <a:spcPts val="620"/>
              </a:lnSpc>
            </a:pPr>
            <a:r>
              <a:rPr lang="de-DE" sz="550" dirty="0"/>
              <a:t> </a:t>
            </a:r>
          </a:p>
          <a:p>
            <a:pPr algn="just">
              <a:lnSpc>
                <a:spcPts val="620"/>
              </a:lnSpc>
            </a:pPr>
            <a:r>
              <a:rPr lang="de-DE" sz="550" dirty="0"/>
              <a:t>16. Aus einer Auflagenminderung bzw. einer nicht erlangten Reichweite bei Onlineauftritten kann bei einem Abschluss über mehrere Werbeaufträge ein Anspruch auf Preisminderung hergeleitet werden, wenn im Gesamtdurchschnitt des mit dem ersten Werbeauftrag beginnenden Insertionsjahres die in der Preisliste oder auf andere Weise genannte durchschnittliche Auflage bzw. Reichweite oder - wenn eine Auflage bzw. Reichweite nicht genannt ist - die durchschnittlich verkaufte (bei Fachzeitschriften gegebenenfalls die durchschnittlich tatsächlich verbreitete) Auflage bzw. Reichweite des vergangenen Kalenderjahres unterschritten wird. Preisminderungsansprüche sind jedoch ausgeschlossen, wenn der Verlag dem Auftraggeber von dem Absinken der Auflage bzw. der Reichweite unter dem Anerbieten, vom Vertrag zurückzutreten, rechtzeitig Kenntnis gegeben hat.</a:t>
            </a:r>
          </a:p>
          <a:p>
            <a:pPr algn="just">
              <a:lnSpc>
                <a:spcPts val="620"/>
              </a:lnSpc>
            </a:pPr>
            <a:r>
              <a:rPr lang="de-DE" sz="550" dirty="0"/>
              <a:t> </a:t>
            </a:r>
          </a:p>
          <a:p>
            <a:pPr algn="just">
              <a:lnSpc>
                <a:spcPts val="620"/>
              </a:lnSpc>
            </a:pPr>
            <a:r>
              <a:rPr lang="de-DE" sz="550" dirty="0"/>
              <a:t>17. Druckunterlagen werden nur auf besondere Anforderung an den Auftraggeber zurückgesandt. Die Pflicht zur Aufbewahrung endet drei Monate nach Ablauf des Auftrages, sofern nicht ausdrücklich eine andere Vereinbarung getroffen worden ist.</a:t>
            </a:r>
          </a:p>
          <a:p>
            <a:pPr algn="just">
              <a:lnSpc>
                <a:spcPts val="620"/>
              </a:lnSpc>
            </a:pPr>
            <a:r>
              <a:rPr lang="de-DE" sz="550" dirty="0"/>
              <a:t> </a:t>
            </a:r>
          </a:p>
          <a:p>
            <a:pPr algn="just">
              <a:lnSpc>
                <a:spcPts val="620"/>
              </a:lnSpc>
            </a:pPr>
            <a:r>
              <a:rPr lang="de-DE" sz="550" dirty="0"/>
              <a:t>18. Erfüllungsort und Gerichtsstand ist der Sitz des Verlages. Soweit Ansprüche des Verlages nicht im Mahnverfahren geltend gemacht werden, bestimmt sich der Gerichtsstand bei Nicht-Kaufleuten nach deren Wohnsitz. Ist der Wohnsitz oder gewöhnliche Aufenthalt des Auftraggebers, auch bei Nicht-Kaufleuten, im Zeitpunkt der Klageerhebung unbekannt oder hat der Auftraggeber nach Vertragsabschluss seinen Wohnsitz oder gewöhnlichen Aufenthalt aus dem Geltungsbereich des Gesetzes verlegt, ist als Gerichtsstand der Sitz des Verlages vereinbart.</a:t>
            </a:r>
          </a:p>
        </p:txBody>
      </p:sp>
    </p:spTree>
    <p:extLst>
      <p:ext uri="{BB962C8B-B14F-4D97-AF65-F5344CB8AC3E}">
        <p14:creationId xmlns:p14="http://schemas.microsoft.com/office/powerpoint/2010/main" val="3292579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728229" y="-303547"/>
            <a:ext cx="2483550" cy="2483550"/>
          </a:xfrm>
          <a:prstGeom prst="ellipse">
            <a:avLst/>
          </a:prstGeom>
          <a:solidFill>
            <a:srgbClr val="A23BEC">
              <a:alpha val="5000"/>
            </a:srgbClr>
          </a:solidFill>
        </p:spPr>
        <p:txBody>
          <a:bodyPr wrap="square" lIns="0" tIns="0" rIns="0" bIns="0" rtlCol="0" anchor="ctr">
            <a:spAutoFit/>
          </a:bodyPr>
          <a:lstStyle/>
          <a:p>
            <a:pPr algn="ctr"/>
            <a:endParaRPr lang="de-DE" sz="3000" b="1"/>
          </a:p>
        </p:txBody>
      </p:sp>
      <p:sp>
        <p:nvSpPr>
          <p:cNvPr id="11" name="Oval 10"/>
          <p:cNvSpPr/>
          <p:nvPr/>
        </p:nvSpPr>
        <p:spPr>
          <a:xfrm>
            <a:off x="5836323" y="-2575085"/>
            <a:ext cx="7118536" cy="7118536"/>
          </a:xfrm>
          <a:prstGeom prst="ellipse">
            <a:avLst/>
          </a:prstGeom>
          <a:solidFill>
            <a:srgbClr val="E36860">
              <a:alpha val="5000"/>
            </a:srgbClr>
          </a:solidFill>
        </p:spPr>
        <p:txBody>
          <a:bodyPr wrap="square" lIns="0" tIns="0" rIns="0" bIns="0" rtlCol="0" anchor="ctr">
            <a:spAutoFit/>
          </a:bodyPr>
          <a:lstStyle/>
          <a:p>
            <a:pPr algn="ctr"/>
            <a:endParaRPr lang="de-DE" sz="3000" b="1"/>
          </a:p>
        </p:txBody>
      </p:sp>
      <p:sp>
        <p:nvSpPr>
          <p:cNvPr id="4" name="Oval 3"/>
          <p:cNvSpPr/>
          <p:nvPr/>
        </p:nvSpPr>
        <p:spPr>
          <a:xfrm>
            <a:off x="-1214417" y="938228"/>
            <a:ext cx="4426196" cy="4426194"/>
          </a:xfrm>
          <a:prstGeom prst="ellipse">
            <a:avLst/>
          </a:prstGeom>
          <a:solidFill>
            <a:srgbClr val="E36860">
              <a:alpha val="5000"/>
            </a:srgbClr>
          </a:solidFill>
        </p:spPr>
        <p:txBody>
          <a:bodyPr wrap="square" lIns="0" tIns="0" rIns="0" bIns="0" rtlCol="0" anchor="ctr">
            <a:spAutoFit/>
          </a:bodyPr>
          <a:lstStyle/>
          <a:p>
            <a:pPr algn="ctr"/>
            <a:endParaRPr lang="de-DE" sz="3000" b="1"/>
          </a:p>
        </p:txBody>
      </p:sp>
      <p:sp>
        <p:nvSpPr>
          <p:cNvPr id="5" name="Oval 4"/>
          <p:cNvSpPr/>
          <p:nvPr/>
        </p:nvSpPr>
        <p:spPr>
          <a:xfrm>
            <a:off x="1259446" y="246905"/>
            <a:ext cx="1421116" cy="1421116"/>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6" name="Oval 5"/>
          <p:cNvSpPr/>
          <p:nvPr/>
        </p:nvSpPr>
        <p:spPr>
          <a:xfrm>
            <a:off x="-317141" y="1835504"/>
            <a:ext cx="2631644" cy="2631642"/>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7" name="Oval 6"/>
          <p:cNvSpPr/>
          <p:nvPr/>
        </p:nvSpPr>
        <p:spPr>
          <a:xfrm>
            <a:off x="7803511" y="-512665"/>
            <a:ext cx="3184160" cy="3184160"/>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8" name="Oval 7"/>
          <p:cNvSpPr/>
          <p:nvPr/>
        </p:nvSpPr>
        <p:spPr>
          <a:xfrm>
            <a:off x="1397463" y="365687"/>
            <a:ext cx="1145082" cy="1145082"/>
          </a:xfrm>
          <a:prstGeom prst="ellipse">
            <a:avLst/>
          </a:prstGeom>
          <a:solidFill>
            <a:srgbClr val="A23BEC">
              <a:alpha val="25000"/>
            </a:srgbClr>
          </a:solidFill>
        </p:spPr>
        <p:txBody>
          <a:bodyPr wrap="square" lIns="0" tIns="0" rIns="0" bIns="0" rtlCol="0" anchor="ctr">
            <a:spAutoFit/>
          </a:bodyPr>
          <a:lstStyle/>
          <a:p>
            <a:pPr algn="ctr"/>
            <a:endParaRPr lang="de-DE" sz="3000" b="1"/>
          </a:p>
        </p:txBody>
      </p:sp>
      <p:sp>
        <p:nvSpPr>
          <p:cNvPr id="9" name="Oval 8"/>
          <p:cNvSpPr/>
          <p:nvPr/>
        </p:nvSpPr>
        <p:spPr>
          <a:xfrm>
            <a:off x="-61560" y="2071849"/>
            <a:ext cx="2120481" cy="2120481"/>
          </a:xfrm>
          <a:prstGeom prst="ellipse">
            <a:avLst/>
          </a:prstGeom>
          <a:solidFill>
            <a:srgbClr val="C9417F">
              <a:alpha val="20000"/>
            </a:srgbClr>
          </a:solidFill>
        </p:spPr>
        <p:txBody>
          <a:bodyPr wrap="square" lIns="0" tIns="0" rIns="0" bIns="0" rtlCol="0" anchor="ctr">
            <a:spAutoFit/>
          </a:bodyPr>
          <a:lstStyle/>
          <a:p>
            <a:pPr algn="ctr"/>
            <a:endParaRPr lang="de-DE" sz="3000" b="1"/>
          </a:p>
        </p:txBody>
      </p:sp>
      <p:sp>
        <p:nvSpPr>
          <p:cNvPr id="10" name="Oval 9"/>
          <p:cNvSpPr/>
          <p:nvPr/>
        </p:nvSpPr>
        <p:spPr>
          <a:xfrm>
            <a:off x="8112752" y="-222659"/>
            <a:ext cx="2565678" cy="2565678"/>
          </a:xfrm>
          <a:prstGeom prst="ellipse">
            <a:avLst/>
          </a:prstGeom>
          <a:solidFill>
            <a:srgbClr val="E36860">
              <a:alpha val="30000"/>
            </a:srgbClr>
          </a:solidFill>
        </p:spPr>
        <p:txBody>
          <a:bodyPr wrap="square" lIns="0" tIns="0" rIns="0" bIns="0" rtlCol="0" anchor="ctr">
            <a:spAutoFit/>
          </a:bodyPr>
          <a:lstStyle/>
          <a:p>
            <a:pPr algn="ctr"/>
            <a:endParaRPr lang="de-DE" sz="3000" b="1"/>
          </a:p>
        </p:txBody>
      </p:sp>
      <p:sp>
        <p:nvSpPr>
          <p:cNvPr id="14" name="Oval 13"/>
          <p:cNvSpPr/>
          <p:nvPr/>
        </p:nvSpPr>
        <p:spPr>
          <a:xfrm>
            <a:off x="6225891" y="2861482"/>
            <a:ext cx="1540028" cy="1540028"/>
          </a:xfrm>
          <a:prstGeom prst="ellipse">
            <a:avLst/>
          </a:prstGeom>
          <a:solidFill>
            <a:srgbClr val="A23BEC">
              <a:alpha val="5000"/>
            </a:srgbClr>
          </a:solidFill>
        </p:spPr>
        <p:txBody>
          <a:bodyPr wrap="square" lIns="0" tIns="0" rIns="0" bIns="0" rtlCol="0" anchor="ctr">
            <a:spAutoFit/>
          </a:bodyPr>
          <a:lstStyle/>
          <a:p>
            <a:pPr algn="ctr"/>
            <a:endParaRPr lang="de-DE" sz="3000" b="1"/>
          </a:p>
        </p:txBody>
      </p:sp>
      <p:sp>
        <p:nvSpPr>
          <p:cNvPr id="15" name="Oval 14"/>
          <p:cNvSpPr/>
          <p:nvPr/>
        </p:nvSpPr>
        <p:spPr>
          <a:xfrm>
            <a:off x="6599684" y="3254194"/>
            <a:ext cx="754604" cy="754604"/>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16" name="Oval 15"/>
          <p:cNvSpPr/>
          <p:nvPr/>
        </p:nvSpPr>
        <p:spPr>
          <a:xfrm>
            <a:off x="6752325" y="3406835"/>
            <a:ext cx="449322" cy="449322"/>
          </a:xfrm>
          <a:prstGeom prst="ellipse">
            <a:avLst/>
          </a:prstGeom>
          <a:solidFill>
            <a:srgbClr val="A23BEC">
              <a:alpha val="15000"/>
            </a:srgbClr>
          </a:solidFill>
        </p:spPr>
        <p:txBody>
          <a:bodyPr wrap="square" lIns="0" tIns="0" rIns="0" bIns="0" rtlCol="0" anchor="ctr">
            <a:spAutoFit/>
          </a:bodyPr>
          <a:lstStyle/>
          <a:p>
            <a:pPr algn="ctr"/>
            <a:endParaRPr lang="de-DE" sz="3000" b="1"/>
          </a:p>
        </p:txBody>
      </p:sp>
      <p:pic>
        <p:nvPicPr>
          <p:cNvPr id="3" name="Hitec MEdiadaten Handy">
            <a:hlinkClick r:id="" action="ppaction://media"/>
            <a:extLst>
              <a:ext uri="{FF2B5EF4-FFF2-40B4-BE49-F238E27FC236}">
                <a16:creationId xmlns:a16="http://schemas.microsoft.com/office/drawing/2014/main" id="{EAC238E3-2054-40BB-9918-2514E5A642E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78560" y="72535"/>
            <a:ext cx="2554995" cy="4540967"/>
          </a:xfrm>
          <a:prstGeom prst="rect">
            <a:avLst/>
          </a:prstGeom>
        </p:spPr>
      </p:pic>
      <p:sp>
        <p:nvSpPr>
          <p:cNvPr id="17" name="Gleichschenkliges Dreieck 16">
            <a:hlinkClick r:id="" action="ppaction://hlinkshowjump?jump=nextslide"/>
          </p:cNvPr>
          <p:cNvSpPr/>
          <p:nvPr/>
        </p:nvSpPr>
        <p:spPr>
          <a:xfrm rot="5400000">
            <a:off x="4051222" y="1944566"/>
            <a:ext cx="1483074" cy="1278512"/>
          </a:xfrm>
          <a:prstGeom prst="triangle">
            <a:avLst/>
          </a:prstGeom>
          <a:solidFill>
            <a:schemeClr val="bg1"/>
          </a:solidFill>
          <a:ln>
            <a:solidFill>
              <a:schemeClr val="bg1"/>
            </a:solidFill>
          </a:ln>
          <a:effectLst>
            <a:outerShdw blurRad="180975" dir="2700000" sx="107000" sy="107000" algn="tl" rotWithShape="0">
              <a:srgbClr val="000000">
                <a:alpha val="43000"/>
              </a:srgbClr>
            </a:outerShdw>
          </a:effectLst>
        </p:spPr>
        <p:txBody>
          <a:bodyPr wrap="square" lIns="0" tIns="0" rIns="0" bIns="0" rtlCol="0" anchor="ctr">
            <a:spAutoFit/>
          </a:bodyPr>
          <a:lstStyle/>
          <a:p>
            <a:pPr algn="ctr"/>
            <a:endParaRPr lang="de-DE" sz="3000" b="1"/>
          </a:p>
        </p:txBody>
      </p:sp>
    </p:spTree>
    <p:extLst>
      <p:ext uri="{BB962C8B-B14F-4D97-AF65-F5344CB8AC3E}">
        <p14:creationId xmlns:p14="http://schemas.microsoft.com/office/powerpoint/2010/main" val="147449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p:cNvSpPr/>
          <p:nvPr/>
        </p:nvSpPr>
        <p:spPr>
          <a:xfrm>
            <a:off x="4255665" y="1418192"/>
            <a:ext cx="1748924" cy="1748924"/>
          </a:xfrm>
          <a:prstGeom prst="ellipse">
            <a:avLst/>
          </a:prstGeom>
          <a:solidFill>
            <a:srgbClr val="A23BEC">
              <a:alpha val="5000"/>
            </a:srgbClr>
          </a:solidFill>
        </p:spPr>
        <p:txBody>
          <a:bodyPr wrap="square" lIns="0" tIns="0" rIns="0" bIns="0" rtlCol="0" anchor="ctr">
            <a:spAutoFit/>
          </a:bodyPr>
          <a:lstStyle/>
          <a:p>
            <a:pPr algn="ctr"/>
            <a:endParaRPr lang="de-DE" sz="3000" b="1"/>
          </a:p>
        </p:txBody>
      </p:sp>
      <p:sp>
        <p:nvSpPr>
          <p:cNvPr id="25" name="Oval 24"/>
          <p:cNvSpPr/>
          <p:nvPr/>
        </p:nvSpPr>
        <p:spPr>
          <a:xfrm>
            <a:off x="4350807" y="1513334"/>
            <a:ext cx="1558640" cy="1558640"/>
          </a:xfrm>
          <a:prstGeom prst="ellipse">
            <a:avLst/>
          </a:prstGeom>
          <a:solidFill>
            <a:srgbClr val="A23BEC">
              <a:alpha val="15000"/>
            </a:srgbClr>
          </a:solidFill>
        </p:spPr>
        <p:txBody>
          <a:bodyPr wrap="square" lIns="0" tIns="0" rIns="0" bIns="0" rtlCol="0" anchor="ctr">
            <a:spAutoFit/>
          </a:bodyPr>
          <a:lstStyle/>
          <a:p>
            <a:pPr algn="ctr"/>
            <a:endParaRPr lang="de-DE" sz="3000" b="1"/>
          </a:p>
        </p:txBody>
      </p:sp>
      <p:sp>
        <p:nvSpPr>
          <p:cNvPr id="26" name="Oval 25"/>
          <p:cNvSpPr/>
          <p:nvPr/>
        </p:nvSpPr>
        <p:spPr>
          <a:xfrm>
            <a:off x="7174731" y="1418192"/>
            <a:ext cx="1748924" cy="1748924"/>
          </a:xfrm>
          <a:prstGeom prst="ellipse">
            <a:avLst/>
          </a:prstGeom>
          <a:solidFill>
            <a:srgbClr val="A23BEC">
              <a:alpha val="5000"/>
            </a:srgbClr>
          </a:solidFill>
        </p:spPr>
        <p:txBody>
          <a:bodyPr wrap="square" lIns="0" tIns="0" rIns="0" bIns="0" rtlCol="0" anchor="ctr">
            <a:spAutoFit/>
          </a:bodyPr>
          <a:lstStyle/>
          <a:p>
            <a:pPr algn="ctr"/>
            <a:endParaRPr lang="de-DE" sz="3000" b="1"/>
          </a:p>
        </p:txBody>
      </p:sp>
      <p:sp>
        <p:nvSpPr>
          <p:cNvPr id="27" name="Oval 26"/>
          <p:cNvSpPr/>
          <p:nvPr/>
        </p:nvSpPr>
        <p:spPr>
          <a:xfrm>
            <a:off x="7269873" y="1513334"/>
            <a:ext cx="1558640" cy="1558640"/>
          </a:xfrm>
          <a:prstGeom prst="ellipse">
            <a:avLst/>
          </a:prstGeom>
          <a:solidFill>
            <a:srgbClr val="A23BEC">
              <a:alpha val="15000"/>
            </a:srgbClr>
          </a:solidFill>
        </p:spPr>
        <p:txBody>
          <a:bodyPr wrap="square" lIns="0" tIns="0" rIns="0" bIns="0" rtlCol="0" anchor="ctr">
            <a:spAutoFit/>
          </a:bodyPr>
          <a:lstStyle/>
          <a:p>
            <a:pPr algn="ctr"/>
            <a:endParaRPr lang="de-DE" sz="3000" b="1"/>
          </a:p>
        </p:txBody>
      </p:sp>
      <p:sp>
        <p:nvSpPr>
          <p:cNvPr id="21" name="Oval 20"/>
          <p:cNvSpPr/>
          <p:nvPr/>
        </p:nvSpPr>
        <p:spPr>
          <a:xfrm>
            <a:off x="1470900" y="1418192"/>
            <a:ext cx="1748924" cy="1748924"/>
          </a:xfrm>
          <a:prstGeom prst="ellipse">
            <a:avLst/>
          </a:prstGeom>
          <a:solidFill>
            <a:srgbClr val="A23BEC">
              <a:alpha val="5000"/>
            </a:srgbClr>
          </a:solidFill>
        </p:spPr>
        <p:txBody>
          <a:bodyPr wrap="square" lIns="0" tIns="0" rIns="0" bIns="0" rtlCol="0" anchor="ctr">
            <a:spAutoFit/>
          </a:bodyPr>
          <a:lstStyle/>
          <a:p>
            <a:pPr algn="ctr"/>
            <a:endParaRPr lang="de-DE" sz="3000" b="1"/>
          </a:p>
        </p:txBody>
      </p:sp>
      <p:sp>
        <p:nvSpPr>
          <p:cNvPr id="23" name="Oval 22"/>
          <p:cNvSpPr/>
          <p:nvPr/>
        </p:nvSpPr>
        <p:spPr>
          <a:xfrm>
            <a:off x="1566042" y="1513334"/>
            <a:ext cx="1558640" cy="1558640"/>
          </a:xfrm>
          <a:prstGeom prst="ellipse">
            <a:avLst/>
          </a:prstGeom>
          <a:solidFill>
            <a:srgbClr val="A23BEC">
              <a:alpha val="15000"/>
            </a:srgbClr>
          </a:solidFill>
        </p:spPr>
        <p:txBody>
          <a:bodyPr wrap="square" lIns="0" tIns="0" rIns="0" bIns="0" rtlCol="0" anchor="ctr">
            <a:spAutoFit/>
          </a:bodyPr>
          <a:lstStyle/>
          <a:p>
            <a:pPr algn="ctr"/>
            <a:endParaRPr lang="de-DE" sz="3000" b="1"/>
          </a:p>
        </p:txBody>
      </p:sp>
      <p:sp>
        <p:nvSpPr>
          <p:cNvPr id="2" name="Rechteck 1"/>
          <p:cNvSpPr/>
          <p:nvPr/>
        </p:nvSpPr>
        <p:spPr>
          <a:xfrm>
            <a:off x="452437" y="328870"/>
            <a:ext cx="8237537" cy="461665"/>
          </a:xfrm>
          <a:prstGeom prst="rect">
            <a:avLst/>
          </a:prstGeom>
        </p:spPr>
        <p:txBody>
          <a:bodyPr wrap="square" lIns="0" tIns="0" rIns="0" bIns="0">
            <a:spAutoFit/>
          </a:bodyPr>
          <a:lstStyle/>
          <a:p>
            <a:r>
              <a:rPr lang="de-DE" sz="3000" b="1">
                <a:solidFill>
                  <a:srgbClr val="7F7F7F"/>
                </a:solidFill>
              </a:rPr>
              <a:t>Entertainment</a:t>
            </a:r>
          </a:p>
        </p:txBody>
      </p:sp>
      <p:sp>
        <p:nvSpPr>
          <p:cNvPr id="3" name="Textfeld 2">
            <a:extLst>
              <a:ext uri="{FF2B5EF4-FFF2-40B4-BE49-F238E27FC236}">
                <a16:creationId xmlns:a16="http://schemas.microsoft.com/office/drawing/2014/main" id="{6787DDF6-2D76-466A-88F0-AA31DA462259}"/>
              </a:ext>
            </a:extLst>
          </p:cNvPr>
          <p:cNvSpPr txBox="1"/>
          <p:nvPr/>
        </p:nvSpPr>
        <p:spPr>
          <a:xfrm>
            <a:off x="2146663" y="1861111"/>
            <a:ext cx="909003" cy="836554"/>
          </a:xfrm>
          <a:prstGeom prst="rect">
            <a:avLst/>
          </a:prstGeom>
          <a:noFill/>
        </p:spPr>
        <p:txBody>
          <a:bodyPr wrap="square" lIns="0" tIns="0" rIns="0" bIns="0">
            <a:spAutoFit/>
          </a:bodyPr>
          <a:lstStyle/>
          <a:p>
            <a:pPr>
              <a:lnSpc>
                <a:spcPts val="1300"/>
              </a:lnSpc>
            </a:pPr>
            <a:r>
              <a:rPr lang="de-DE" sz="1200" b="1" dirty="0" err="1">
                <a:solidFill>
                  <a:srgbClr val="000090"/>
                </a:solidFill>
                <a:latin typeface="Calibri" panose="020F0502020204030204" pitchFamily="34" charset="0"/>
                <a:cs typeface="Calibri" panose="020F0502020204030204" pitchFamily="34" charset="0"/>
              </a:rPr>
              <a:t>hitipp</a:t>
            </a:r>
            <a:r>
              <a:rPr lang="de-DE" sz="1200" b="1" dirty="0">
                <a:solidFill>
                  <a:srgbClr val="000090"/>
                </a:solidFill>
                <a:latin typeface="Calibri" panose="020F0502020204030204" pitchFamily="34" charset="0"/>
                <a:cs typeface="Calibri" panose="020F0502020204030204" pitchFamily="34" charset="0"/>
              </a:rPr>
              <a:t> der </a:t>
            </a:r>
            <a:br>
              <a:rPr lang="de-DE" sz="1200" b="1" dirty="0">
                <a:solidFill>
                  <a:srgbClr val="000090"/>
                </a:solidFill>
                <a:latin typeface="Calibri" panose="020F0502020204030204" pitchFamily="34" charset="0"/>
                <a:cs typeface="Calibri" panose="020F0502020204030204" pitchFamily="34" charset="0"/>
              </a:rPr>
            </a:br>
            <a:r>
              <a:rPr lang="de-DE" sz="1200" b="1" dirty="0">
                <a:solidFill>
                  <a:srgbClr val="000090"/>
                </a:solidFill>
                <a:latin typeface="Calibri" panose="020F0502020204030204" pitchFamily="34" charset="0"/>
                <a:cs typeface="Calibri" panose="020F0502020204030204" pitchFamily="34" charset="0"/>
              </a:rPr>
              <a:t>Woche</a:t>
            </a:r>
          </a:p>
          <a:p>
            <a:pPr>
              <a:lnSpc>
                <a:spcPts val="1300"/>
              </a:lnSpc>
            </a:pPr>
            <a:r>
              <a:rPr lang="de-DE" sz="1200" dirty="0">
                <a:latin typeface="Calibri" panose="020F0502020204030204" pitchFamily="34" charset="0"/>
                <a:cs typeface="Calibri" panose="020F0502020204030204" pitchFamily="34" charset="0"/>
              </a:rPr>
              <a:t>Tipps &amp; Tricks</a:t>
            </a:r>
            <a:br>
              <a:rPr lang="de-DE" sz="1200" dirty="0">
                <a:latin typeface="Calibri" panose="020F0502020204030204" pitchFamily="34" charset="0"/>
                <a:cs typeface="Calibri" panose="020F0502020204030204" pitchFamily="34" charset="0"/>
              </a:rPr>
            </a:br>
            <a:r>
              <a:rPr lang="de-DE" sz="1200" dirty="0">
                <a:latin typeface="Calibri" panose="020F0502020204030204" pitchFamily="34" charset="0"/>
                <a:cs typeface="Calibri" panose="020F0502020204030204" pitchFamily="34" charset="0"/>
              </a:rPr>
              <a:t>für deinen</a:t>
            </a:r>
            <a:br>
              <a:rPr lang="de-DE" sz="1200" dirty="0">
                <a:latin typeface="Calibri" panose="020F0502020204030204" pitchFamily="34" charset="0"/>
                <a:cs typeface="Calibri" panose="020F0502020204030204" pitchFamily="34" charset="0"/>
              </a:rPr>
            </a:br>
            <a:r>
              <a:rPr lang="de-DE" sz="1200" dirty="0">
                <a:latin typeface="Calibri" panose="020F0502020204030204" pitchFamily="34" charset="0"/>
                <a:cs typeface="Calibri" panose="020F0502020204030204" pitchFamily="34" charset="0"/>
              </a:rPr>
              <a:t>Alltag</a:t>
            </a:r>
          </a:p>
        </p:txBody>
      </p:sp>
      <p:sp>
        <p:nvSpPr>
          <p:cNvPr id="4" name="Textfeld 3">
            <a:extLst>
              <a:ext uri="{FF2B5EF4-FFF2-40B4-BE49-F238E27FC236}">
                <a16:creationId xmlns:a16="http://schemas.microsoft.com/office/drawing/2014/main" id="{AA1739A2-A056-4F0E-B57D-86FDCF92FB43}"/>
              </a:ext>
            </a:extLst>
          </p:cNvPr>
          <p:cNvSpPr txBox="1"/>
          <p:nvPr/>
        </p:nvSpPr>
        <p:spPr>
          <a:xfrm>
            <a:off x="5007214" y="1861111"/>
            <a:ext cx="902233" cy="1003266"/>
          </a:xfrm>
          <a:prstGeom prst="rect">
            <a:avLst/>
          </a:prstGeom>
          <a:noFill/>
        </p:spPr>
        <p:txBody>
          <a:bodyPr wrap="square" lIns="0" tIns="0" rIns="0" bIns="0">
            <a:spAutoFit/>
          </a:bodyPr>
          <a:lstStyle/>
          <a:p>
            <a:pPr>
              <a:lnSpc>
                <a:spcPts val="1300"/>
              </a:lnSpc>
            </a:pPr>
            <a:r>
              <a:rPr lang="de-DE" sz="1200" b="1" dirty="0">
                <a:solidFill>
                  <a:srgbClr val="000090"/>
                </a:solidFill>
                <a:latin typeface="Calibri" panose="020F0502020204030204" pitchFamily="34" charset="0"/>
                <a:cs typeface="Calibri" panose="020F0502020204030204" pitchFamily="34" charset="0"/>
              </a:rPr>
              <a:t>Wusstest </a:t>
            </a:r>
            <a:br>
              <a:rPr lang="de-DE" sz="1200" b="1" dirty="0">
                <a:solidFill>
                  <a:srgbClr val="000090"/>
                </a:solidFill>
                <a:latin typeface="Calibri" panose="020F0502020204030204" pitchFamily="34" charset="0"/>
                <a:cs typeface="Calibri" panose="020F0502020204030204" pitchFamily="34" charset="0"/>
              </a:rPr>
            </a:br>
            <a:r>
              <a:rPr lang="de-DE" sz="1200" b="1" dirty="0">
                <a:solidFill>
                  <a:srgbClr val="000090"/>
                </a:solidFill>
                <a:latin typeface="Calibri" panose="020F0502020204030204" pitchFamily="34" charset="0"/>
                <a:cs typeface="Calibri" panose="020F0502020204030204" pitchFamily="34" charset="0"/>
              </a:rPr>
              <a:t>du schon?</a:t>
            </a:r>
          </a:p>
          <a:p>
            <a:pPr>
              <a:lnSpc>
                <a:spcPts val="1300"/>
              </a:lnSpc>
            </a:pPr>
            <a:r>
              <a:rPr lang="de-DE" sz="1200" dirty="0">
                <a:latin typeface="Calibri" panose="020F0502020204030204" pitchFamily="34" charset="0"/>
                <a:cs typeface="Calibri" panose="020F0502020204030204" pitchFamily="34" charset="0"/>
              </a:rPr>
              <a:t>Alles, was du</a:t>
            </a:r>
            <a:br>
              <a:rPr lang="de-DE" sz="1200" dirty="0">
                <a:latin typeface="Calibri" panose="020F0502020204030204" pitchFamily="34" charset="0"/>
                <a:cs typeface="Calibri" panose="020F0502020204030204" pitchFamily="34" charset="0"/>
              </a:rPr>
            </a:br>
            <a:r>
              <a:rPr lang="de-DE" sz="1200" dirty="0">
                <a:latin typeface="Calibri" panose="020F0502020204030204" pitchFamily="34" charset="0"/>
                <a:cs typeface="Calibri" panose="020F0502020204030204" pitchFamily="34" charset="0"/>
              </a:rPr>
              <a:t>schon immer</a:t>
            </a:r>
            <a:br>
              <a:rPr lang="de-DE" sz="1200" dirty="0">
                <a:latin typeface="Calibri" panose="020F0502020204030204" pitchFamily="34" charset="0"/>
                <a:cs typeface="Calibri" panose="020F0502020204030204" pitchFamily="34" charset="0"/>
              </a:rPr>
            </a:br>
            <a:r>
              <a:rPr lang="de-DE" sz="1200" dirty="0">
                <a:latin typeface="Calibri" panose="020F0502020204030204" pitchFamily="34" charset="0"/>
                <a:cs typeface="Calibri" panose="020F0502020204030204" pitchFamily="34" charset="0"/>
              </a:rPr>
              <a:t>wissen wolltest</a:t>
            </a:r>
          </a:p>
        </p:txBody>
      </p:sp>
      <p:sp>
        <p:nvSpPr>
          <p:cNvPr id="5" name="Textfeld 4">
            <a:extLst>
              <a:ext uri="{FF2B5EF4-FFF2-40B4-BE49-F238E27FC236}">
                <a16:creationId xmlns:a16="http://schemas.microsoft.com/office/drawing/2014/main" id="{64C21A60-FF64-43FE-BBA8-E035CEA1C78B}"/>
              </a:ext>
            </a:extLst>
          </p:cNvPr>
          <p:cNvSpPr txBox="1"/>
          <p:nvPr/>
        </p:nvSpPr>
        <p:spPr>
          <a:xfrm>
            <a:off x="7824688" y="1861111"/>
            <a:ext cx="1098967" cy="836554"/>
          </a:xfrm>
          <a:prstGeom prst="rect">
            <a:avLst/>
          </a:prstGeom>
          <a:noFill/>
        </p:spPr>
        <p:txBody>
          <a:bodyPr wrap="square" lIns="0" tIns="0" rIns="0" bIns="0">
            <a:spAutoFit/>
          </a:bodyPr>
          <a:lstStyle/>
          <a:p>
            <a:pPr>
              <a:lnSpc>
                <a:spcPts val="1300"/>
              </a:lnSpc>
            </a:pPr>
            <a:r>
              <a:rPr lang="de-DE" sz="1200" b="1" dirty="0">
                <a:solidFill>
                  <a:srgbClr val="000090"/>
                </a:solidFill>
                <a:latin typeface="Calibri" panose="020F0502020204030204" pitchFamily="34" charset="0"/>
                <a:cs typeface="Calibri" panose="020F0502020204030204" pitchFamily="34" charset="0"/>
              </a:rPr>
              <a:t>Wer ist der </a:t>
            </a:r>
            <a:br>
              <a:rPr lang="de-DE" sz="1200" b="1" dirty="0">
                <a:solidFill>
                  <a:srgbClr val="000090"/>
                </a:solidFill>
                <a:latin typeface="Calibri" panose="020F0502020204030204" pitchFamily="34" charset="0"/>
                <a:cs typeface="Calibri" panose="020F0502020204030204" pitchFamily="34" charset="0"/>
              </a:rPr>
            </a:br>
            <a:r>
              <a:rPr lang="de-DE" sz="1200" b="1" dirty="0">
                <a:solidFill>
                  <a:srgbClr val="000090"/>
                </a:solidFill>
                <a:latin typeface="Calibri" panose="020F0502020204030204" pitchFamily="34" charset="0"/>
                <a:cs typeface="Calibri" panose="020F0502020204030204" pitchFamily="34" charset="0"/>
              </a:rPr>
              <a:t>Beste im Test?</a:t>
            </a:r>
          </a:p>
          <a:p>
            <a:pPr>
              <a:lnSpc>
                <a:spcPts val="1300"/>
              </a:lnSpc>
            </a:pPr>
            <a:r>
              <a:rPr lang="de-DE" sz="1200" dirty="0">
                <a:latin typeface="Calibri" panose="020F0502020204030204" pitchFamily="34" charset="0"/>
                <a:cs typeface="Calibri" panose="020F0502020204030204" pitchFamily="34" charset="0"/>
              </a:rPr>
              <a:t>Testsieger </a:t>
            </a:r>
            <a:br>
              <a:rPr lang="de-DE" sz="1200" dirty="0">
                <a:latin typeface="Calibri" panose="020F0502020204030204" pitchFamily="34" charset="0"/>
                <a:cs typeface="Calibri" panose="020F0502020204030204" pitchFamily="34" charset="0"/>
              </a:rPr>
            </a:br>
            <a:r>
              <a:rPr lang="de-DE" sz="1200" dirty="0">
                <a:latin typeface="Calibri" panose="020F0502020204030204" pitchFamily="34" charset="0"/>
                <a:cs typeface="Calibri" panose="020F0502020204030204" pitchFamily="34" charset="0"/>
              </a:rPr>
              <a:t>der Stiftung </a:t>
            </a:r>
            <a:br>
              <a:rPr lang="de-DE" sz="1200" dirty="0">
                <a:latin typeface="Calibri" panose="020F0502020204030204" pitchFamily="34" charset="0"/>
                <a:cs typeface="Calibri" panose="020F0502020204030204" pitchFamily="34" charset="0"/>
              </a:rPr>
            </a:br>
            <a:r>
              <a:rPr lang="de-DE" sz="1200" dirty="0">
                <a:latin typeface="Calibri" panose="020F0502020204030204" pitchFamily="34" charset="0"/>
                <a:cs typeface="Calibri" panose="020F0502020204030204" pitchFamily="34" charset="0"/>
              </a:rPr>
              <a:t>Warentest</a:t>
            </a:r>
          </a:p>
        </p:txBody>
      </p:sp>
      <p:grpSp>
        <p:nvGrpSpPr>
          <p:cNvPr id="6" name="Gruppieren 15">
            <a:extLst>
              <a:ext uri="{FF2B5EF4-FFF2-40B4-BE49-F238E27FC236}">
                <a16:creationId xmlns:a16="http://schemas.microsoft.com/office/drawing/2014/main" id="{E9234F75-1DAE-4CB5-90A2-CF5479E92C79}"/>
              </a:ext>
            </a:extLst>
          </p:cNvPr>
          <p:cNvGrpSpPr/>
          <p:nvPr/>
        </p:nvGrpSpPr>
        <p:grpSpPr>
          <a:xfrm>
            <a:off x="452437" y="1043434"/>
            <a:ext cx="1623618" cy="3247235"/>
            <a:chOff x="1699683" y="1418124"/>
            <a:chExt cx="1914680" cy="3829360"/>
          </a:xfrm>
        </p:grpSpPr>
        <p:pic>
          <p:nvPicPr>
            <p:cNvPr id="7" name="Grafik 2">
              <a:extLst>
                <a:ext uri="{FF2B5EF4-FFF2-40B4-BE49-F238E27FC236}">
                  <a16:creationId xmlns:a16="http://schemas.microsoft.com/office/drawing/2014/main" id="{12BD98DD-EEE1-41C2-B450-5F80CCD05134}"/>
                </a:ext>
              </a:extLst>
            </p:cNvPr>
            <p:cNvPicPr>
              <a:picLocks noChangeAspect="1"/>
            </p:cNvPicPr>
            <p:nvPr/>
          </p:nvPicPr>
          <p:blipFill>
            <a:blip r:embed="rId2"/>
            <a:stretch>
              <a:fillRect/>
            </a:stretch>
          </p:blipFill>
          <p:spPr>
            <a:xfrm>
              <a:off x="1699683" y="1418124"/>
              <a:ext cx="1914680" cy="3829360"/>
            </a:xfrm>
            <a:prstGeom prst="rect">
              <a:avLst/>
            </a:prstGeom>
          </p:spPr>
        </p:pic>
        <p:pic>
          <p:nvPicPr>
            <p:cNvPr id="8" name="Grafik 7">
              <a:extLst>
                <a:ext uri="{FF2B5EF4-FFF2-40B4-BE49-F238E27FC236}">
                  <a16:creationId xmlns:a16="http://schemas.microsoft.com/office/drawing/2014/main" id="{4F61BA65-9EB6-43A3-B80F-ADA6342641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2161" y="1711354"/>
              <a:ext cx="1704937" cy="3032514"/>
            </a:xfrm>
            <a:prstGeom prst="rect">
              <a:avLst/>
            </a:prstGeom>
          </p:spPr>
        </p:pic>
        <p:sp>
          <p:nvSpPr>
            <p:cNvPr id="9" name="Rechteck 8">
              <a:extLst>
                <a:ext uri="{FF2B5EF4-FFF2-40B4-BE49-F238E27FC236}">
                  <a16:creationId xmlns:a16="http://schemas.microsoft.com/office/drawing/2014/main" id="{28D75335-6C9A-4BB9-84EC-9913FD62C812}"/>
                </a:ext>
              </a:extLst>
            </p:cNvPr>
            <p:cNvSpPr/>
            <p:nvPr/>
          </p:nvSpPr>
          <p:spPr>
            <a:xfrm>
              <a:off x="1821626" y="1556777"/>
              <a:ext cx="1586205" cy="10747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10" name="Gruppieren 19">
            <a:extLst>
              <a:ext uri="{FF2B5EF4-FFF2-40B4-BE49-F238E27FC236}">
                <a16:creationId xmlns:a16="http://schemas.microsoft.com/office/drawing/2014/main" id="{40CC6957-77CC-45DE-80B1-6384CF49D386}"/>
              </a:ext>
            </a:extLst>
          </p:cNvPr>
          <p:cNvGrpSpPr/>
          <p:nvPr/>
        </p:nvGrpSpPr>
        <p:grpSpPr>
          <a:xfrm>
            <a:off x="3298195" y="1043436"/>
            <a:ext cx="1623618" cy="3247236"/>
            <a:chOff x="4717694" y="1417740"/>
            <a:chExt cx="1914681" cy="3829362"/>
          </a:xfrm>
        </p:grpSpPr>
        <p:pic>
          <p:nvPicPr>
            <p:cNvPr id="11" name="Grafik 3">
              <a:extLst>
                <a:ext uri="{FF2B5EF4-FFF2-40B4-BE49-F238E27FC236}">
                  <a16:creationId xmlns:a16="http://schemas.microsoft.com/office/drawing/2014/main" id="{7EBC689D-1EFD-47D9-AB79-7219F2AB3F0F}"/>
                </a:ext>
              </a:extLst>
            </p:cNvPr>
            <p:cNvPicPr>
              <a:picLocks noChangeAspect="1"/>
            </p:cNvPicPr>
            <p:nvPr/>
          </p:nvPicPr>
          <p:blipFill>
            <a:blip r:embed="rId2"/>
            <a:stretch>
              <a:fillRect/>
            </a:stretch>
          </p:blipFill>
          <p:spPr>
            <a:xfrm>
              <a:off x="4717694" y="1417740"/>
              <a:ext cx="1914681" cy="3829362"/>
            </a:xfrm>
            <a:prstGeom prst="rect">
              <a:avLst/>
            </a:prstGeom>
          </p:spPr>
        </p:pic>
        <p:pic>
          <p:nvPicPr>
            <p:cNvPr id="12" name="Grafik 17">
              <a:extLst>
                <a:ext uri="{FF2B5EF4-FFF2-40B4-BE49-F238E27FC236}">
                  <a16:creationId xmlns:a16="http://schemas.microsoft.com/office/drawing/2014/main" id="{70FAC307-A67A-4C6D-8B4D-8B9804FDDE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5567" y="1710970"/>
              <a:ext cx="1704936" cy="3032514"/>
            </a:xfrm>
            <a:prstGeom prst="rect">
              <a:avLst/>
            </a:prstGeom>
          </p:spPr>
        </p:pic>
        <p:sp>
          <p:nvSpPr>
            <p:cNvPr id="13" name="Rechteck 12">
              <a:extLst>
                <a:ext uri="{FF2B5EF4-FFF2-40B4-BE49-F238E27FC236}">
                  <a16:creationId xmlns:a16="http://schemas.microsoft.com/office/drawing/2014/main" id="{7629AF3F-5566-4674-A42B-7711934798F1}"/>
                </a:ext>
              </a:extLst>
            </p:cNvPr>
            <p:cNvSpPr/>
            <p:nvPr/>
          </p:nvSpPr>
          <p:spPr>
            <a:xfrm flipV="1">
              <a:off x="4885268" y="1572049"/>
              <a:ext cx="1565533" cy="761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14" name="Gruppieren 23">
            <a:extLst>
              <a:ext uri="{FF2B5EF4-FFF2-40B4-BE49-F238E27FC236}">
                <a16:creationId xmlns:a16="http://schemas.microsoft.com/office/drawing/2014/main" id="{1CB2E5F2-54C8-4B46-BAE6-C0D5FAA48679}"/>
              </a:ext>
            </a:extLst>
          </p:cNvPr>
          <p:cNvGrpSpPr/>
          <p:nvPr/>
        </p:nvGrpSpPr>
        <p:grpSpPr>
          <a:xfrm>
            <a:off x="6132614" y="1043434"/>
            <a:ext cx="1623618" cy="3247236"/>
            <a:chOff x="7735707" y="1417740"/>
            <a:chExt cx="1914681" cy="3829362"/>
          </a:xfrm>
        </p:grpSpPr>
        <p:pic>
          <p:nvPicPr>
            <p:cNvPr id="15" name="Grafik 4">
              <a:extLst>
                <a:ext uri="{FF2B5EF4-FFF2-40B4-BE49-F238E27FC236}">
                  <a16:creationId xmlns:a16="http://schemas.microsoft.com/office/drawing/2014/main" id="{C3D07DCC-E755-4E30-A9CC-C9B9B0F08B1B}"/>
                </a:ext>
              </a:extLst>
            </p:cNvPr>
            <p:cNvPicPr>
              <a:picLocks noChangeAspect="1"/>
            </p:cNvPicPr>
            <p:nvPr/>
          </p:nvPicPr>
          <p:blipFill>
            <a:blip r:embed="rId2"/>
            <a:stretch>
              <a:fillRect/>
            </a:stretch>
          </p:blipFill>
          <p:spPr>
            <a:xfrm>
              <a:off x="7735707" y="1417740"/>
              <a:ext cx="1914681" cy="3829362"/>
            </a:xfrm>
            <a:prstGeom prst="rect">
              <a:avLst/>
            </a:prstGeom>
          </p:spPr>
        </p:pic>
        <p:pic>
          <p:nvPicPr>
            <p:cNvPr id="16" name="Grafik 21">
              <a:extLst>
                <a:ext uri="{FF2B5EF4-FFF2-40B4-BE49-F238E27FC236}">
                  <a16:creationId xmlns:a16="http://schemas.microsoft.com/office/drawing/2014/main" id="{53F556AD-1775-4014-906B-8CF8165B3E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7996" y="1710970"/>
              <a:ext cx="1690102" cy="3006128"/>
            </a:xfrm>
            <a:prstGeom prst="rect">
              <a:avLst/>
            </a:prstGeom>
          </p:spPr>
        </p:pic>
        <p:sp>
          <p:nvSpPr>
            <p:cNvPr id="17" name="Rechteck 16">
              <a:extLst>
                <a:ext uri="{FF2B5EF4-FFF2-40B4-BE49-F238E27FC236}">
                  <a16:creationId xmlns:a16="http://schemas.microsoft.com/office/drawing/2014/main" id="{898F1837-316B-4288-8AAC-60F010DF80C1}"/>
                </a:ext>
              </a:extLst>
            </p:cNvPr>
            <p:cNvSpPr/>
            <p:nvPr/>
          </p:nvSpPr>
          <p:spPr>
            <a:xfrm>
              <a:off x="7918194" y="1543932"/>
              <a:ext cx="1549706" cy="1042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859021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3724920" y="1227923"/>
            <a:ext cx="2483550" cy="2483550"/>
          </a:xfrm>
          <a:prstGeom prst="ellipse">
            <a:avLst/>
          </a:prstGeom>
          <a:solidFill>
            <a:srgbClr val="A23BEC">
              <a:alpha val="5000"/>
            </a:srgbClr>
          </a:solidFill>
        </p:spPr>
        <p:txBody>
          <a:bodyPr wrap="square" lIns="0" tIns="0" rIns="0" bIns="0" rtlCol="0" anchor="ctr">
            <a:spAutoFit/>
          </a:bodyPr>
          <a:lstStyle/>
          <a:p>
            <a:pPr algn="ctr"/>
            <a:endParaRPr lang="de-DE" sz="3000" b="1"/>
          </a:p>
        </p:txBody>
      </p:sp>
      <p:sp>
        <p:nvSpPr>
          <p:cNvPr id="8" name="Oval 7"/>
          <p:cNvSpPr/>
          <p:nvPr/>
        </p:nvSpPr>
        <p:spPr>
          <a:xfrm>
            <a:off x="5836323" y="-2575085"/>
            <a:ext cx="7118536" cy="7118536"/>
          </a:xfrm>
          <a:prstGeom prst="ellipse">
            <a:avLst/>
          </a:prstGeom>
          <a:solidFill>
            <a:srgbClr val="E36860">
              <a:alpha val="5000"/>
            </a:srgbClr>
          </a:solidFill>
        </p:spPr>
        <p:txBody>
          <a:bodyPr wrap="square" lIns="0" tIns="0" rIns="0" bIns="0" rtlCol="0" anchor="ctr">
            <a:spAutoFit/>
          </a:bodyPr>
          <a:lstStyle/>
          <a:p>
            <a:pPr algn="ctr"/>
            <a:endParaRPr lang="de-DE" sz="3000" b="1"/>
          </a:p>
        </p:txBody>
      </p:sp>
      <p:sp>
        <p:nvSpPr>
          <p:cNvPr id="9" name="Oval 8"/>
          <p:cNvSpPr/>
          <p:nvPr/>
        </p:nvSpPr>
        <p:spPr>
          <a:xfrm>
            <a:off x="-1214417" y="938228"/>
            <a:ext cx="4426196" cy="4426194"/>
          </a:xfrm>
          <a:prstGeom prst="ellipse">
            <a:avLst/>
          </a:prstGeom>
          <a:solidFill>
            <a:srgbClr val="E36860">
              <a:alpha val="5000"/>
            </a:srgbClr>
          </a:solidFill>
        </p:spPr>
        <p:txBody>
          <a:bodyPr wrap="square" lIns="0" tIns="0" rIns="0" bIns="0" rtlCol="0" anchor="ctr">
            <a:spAutoFit/>
          </a:bodyPr>
          <a:lstStyle/>
          <a:p>
            <a:pPr algn="ctr"/>
            <a:endParaRPr lang="de-DE" sz="3000" b="1"/>
          </a:p>
        </p:txBody>
      </p:sp>
      <p:sp>
        <p:nvSpPr>
          <p:cNvPr id="10" name="Oval 9"/>
          <p:cNvSpPr/>
          <p:nvPr/>
        </p:nvSpPr>
        <p:spPr>
          <a:xfrm>
            <a:off x="4256137" y="1759140"/>
            <a:ext cx="1421116" cy="1421116"/>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11" name="Oval 10"/>
          <p:cNvSpPr/>
          <p:nvPr/>
        </p:nvSpPr>
        <p:spPr>
          <a:xfrm>
            <a:off x="-317141" y="1835504"/>
            <a:ext cx="2631644" cy="2631642"/>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12" name="Oval 11"/>
          <p:cNvSpPr/>
          <p:nvPr/>
        </p:nvSpPr>
        <p:spPr>
          <a:xfrm>
            <a:off x="7803511" y="-512665"/>
            <a:ext cx="3184160" cy="3184160"/>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13" name="Oval 12"/>
          <p:cNvSpPr/>
          <p:nvPr/>
        </p:nvSpPr>
        <p:spPr>
          <a:xfrm>
            <a:off x="4394154" y="1897157"/>
            <a:ext cx="1145082" cy="1145082"/>
          </a:xfrm>
          <a:prstGeom prst="ellipse">
            <a:avLst/>
          </a:prstGeom>
          <a:solidFill>
            <a:srgbClr val="A23BEC">
              <a:alpha val="15000"/>
            </a:srgbClr>
          </a:solidFill>
        </p:spPr>
        <p:txBody>
          <a:bodyPr wrap="square" lIns="0" tIns="0" rIns="0" bIns="0" rtlCol="0" anchor="ctr">
            <a:spAutoFit/>
          </a:bodyPr>
          <a:lstStyle/>
          <a:p>
            <a:pPr algn="ctr"/>
            <a:endParaRPr lang="de-DE" sz="3000" b="1"/>
          </a:p>
        </p:txBody>
      </p:sp>
      <p:sp>
        <p:nvSpPr>
          <p:cNvPr id="14" name="Oval 13"/>
          <p:cNvSpPr/>
          <p:nvPr/>
        </p:nvSpPr>
        <p:spPr>
          <a:xfrm>
            <a:off x="-61560" y="2071849"/>
            <a:ext cx="2120481" cy="2120481"/>
          </a:xfrm>
          <a:prstGeom prst="ellipse">
            <a:avLst/>
          </a:prstGeom>
          <a:solidFill>
            <a:srgbClr val="C9417F">
              <a:alpha val="20000"/>
            </a:srgbClr>
          </a:solidFill>
        </p:spPr>
        <p:txBody>
          <a:bodyPr wrap="square" lIns="0" tIns="0" rIns="0" bIns="0" rtlCol="0" anchor="ctr">
            <a:spAutoFit/>
          </a:bodyPr>
          <a:lstStyle/>
          <a:p>
            <a:pPr algn="ctr"/>
            <a:endParaRPr lang="de-DE" sz="3000" b="1"/>
          </a:p>
        </p:txBody>
      </p:sp>
      <p:sp>
        <p:nvSpPr>
          <p:cNvPr id="15" name="Oval 14"/>
          <p:cNvSpPr/>
          <p:nvPr/>
        </p:nvSpPr>
        <p:spPr>
          <a:xfrm>
            <a:off x="8112752" y="-222659"/>
            <a:ext cx="2565678" cy="2565678"/>
          </a:xfrm>
          <a:prstGeom prst="ellipse">
            <a:avLst/>
          </a:prstGeom>
          <a:solidFill>
            <a:srgbClr val="E36860">
              <a:alpha val="30000"/>
            </a:srgbClr>
          </a:solidFill>
        </p:spPr>
        <p:txBody>
          <a:bodyPr wrap="square" lIns="0" tIns="0" rIns="0" bIns="0" rtlCol="0" anchor="ctr">
            <a:spAutoFit/>
          </a:bodyPr>
          <a:lstStyle/>
          <a:p>
            <a:pPr algn="ctr"/>
            <a:endParaRPr lang="de-DE" sz="3000" b="1"/>
          </a:p>
        </p:txBody>
      </p:sp>
      <p:sp>
        <p:nvSpPr>
          <p:cNvPr id="16" name="Oval 15"/>
          <p:cNvSpPr/>
          <p:nvPr/>
        </p:nvSpPr>
        <p:spPr>
          <a:xfrm>
            <a:off x="2136753" y="219299"/>
            <a:ext cx="1540028" cy="1540028"/>
          </a:xfrm>
          <a:prstGeom prst="ellipse">
            <a:avLst/>
          </a:prstGeom>
          <a:solidFill>
            <a:srgbClr val="A23BEC">
              <a:alpha val="5000"/>
            </a:srgbClr>
          </a:solidFill>
        </p:spPr>
        <p:txBody>
          <a:bodyPr wrap="square" lIns="0" tIns="0" rIns="0" bIns="0" rtlCol="0" anchor="ctr">
            <a:spAutoFit/>
          </a:bodyPr>
          <a:lstStyle/>
          <a:p>
            <a:pPr algn="ctr"/>
            <a:endParaRPr lang="de-DE" sz="3000" b="1"/>
          </a:p>
        </p:txBody>
      </p:sp>
      <p:sp>
        <p:nvSpPr>
          <p:cNvPr id="17" name="Oval 16"/>
          <p:cNvSpPr/>
          <p:nvPr/>
        </p:nvSpPr>
        <p:spPr>
          <a:xfrm>
            <a:off x="2529465" y="612011"/>
            <a:ext cx="754604" cy="754604"/>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18" name="Oval 17"/>
          <p:cNvSpPr/>
          <p:nvPr/>
        </p:nvSpPr>
        <p:spPr>
          <a:xfrm>
            <a:off x="2682106" y="764652"/>
            <a:ext cx="449322" cy="449322"/>
          </a:xfrm>
          <a:prstGeom prst="ellipse">
            <a:avLst/>
          </a:prstGeom>
          <a:solidFill>
            <a:srgbClr val="A23BEC">
              <a:alpha val="30000"/>
            </a:srgbClr>
          </a:solidFill>
        </p:spPr>
        <p:txBody>
          <a:bodyPr wrap="square" lIns="0" tIns="0" rIns="0" bIns="0" rtlCol="0" anchor="ctr">
            <a:spAutoFit/>
          </a:bodyPr>
          <a:lstStyle/>
          <a:p>
            <a:pPr algn="ctr"/>
            <a:endParaRPr lang="de-DE" sz="3000" b="1"/>
          </a:p>
        </p:txBody>
      </p:sp>
      <p:sp>
        <p:nvSpPr>
          <p:cNvPr id="2" name="Rechteck 1"/>
          <p:cNvSpPr/>
          <p:nvPr/>
        </p:nvSpPr>
        <p:spPr>
          <a:xfrm>
            <a:off x="452437" y="328870"/>
            <a:ext cx="8237537" cy="461665"/>
          </a:xfrm>
          <a:prstGeom prst="rect">
            <a:avLst/>
          </a:prstGeom>
        </p:spPr>
        <p:txBody>
          <a:bodyPr wrap="square" lIns="0" tIns="0" rIns="0" bIns="0">
            <a:spAutoFit/>
          </a:bodyPr>
          <a:lstStyle/>
          <a:p>
            <a:r>
              <a:rPr lang="de-DE" sz="3000" b="1">
                <a:solidFill>
                  <a:srgbClr val="7F7F7F"/>
                </a:solidFill>
              </a:rPr>
              <a:t>Insights</a:t>
            </a:r>
          </a:p>
        </p:txBody>
      </p:sp>
      <p:pic>
        <p:nvPicPr>
          <p:cNvPr id="3" name="Grafik 2">
            <a:extLst>
              <a:ext uri="{FF2B5EF4-FFF2-40B4-BE49-F238E27FC236}">
                <a16:creationId xmlns:a16="http://schemas.microsoft.com/office/drawing/2014/main" id="{FC5BCB99-2170-4FF2-9C75-F81704C85741}"/>
              </a:ext>
            </a:extLst>
          </p:cNvPr>
          <p:cNvPicPr>
            <a:picLocks noChangeAspect="1"/>
          </p:cNvPicPr>
          <p:nvPr/>
        </p:nvPicPr>
        <p:blipFill rotWithShape="1">
          <a:blip r:embed="rId3">
            <a:extLst>
              <a:ext uri="{28A0092B-C50C-407E-A947-70E740481C1C}">
                <a14:useLocalDpi xmlns:a14="http://schemas.microsoft.com/office/drawing/2010/main" val="0"/>
              </a:ext>
            </a:extLst>
          </a:blip>
          <a:srcRect t="2620" r="2540" b="751"/>
          <a:stretch/>
        </p:blipFill>
        <p:spPr>
          <a:xfrm>
            <a:off x="5836323" y="483518"/>
            <a:ext cx="2145572" cy="3783682"/>
          </a:xfrm>
          <a:prstGeom prst="rect">
            <a:avLst/>
          </a:prstGeom>
          <a:ln w="1270">
            <a:solidFill>
              <a:schemeClr val="tx1"/>
            </a:solidFill>
          </a:ln>
          <a:effectLst/>
        </p:spPr>
      </p:pic>
      <p:pic>
        <p:nvPicPr>
          <p:cNvPr id="4" name="Grafik 3">
            <a:extLst>
              <a:ext uri="{FF2B5EF4-FFF2-40B4-BE49-F238E27FC236}">
                <a16:creationId xmlns:a16="http://schemas.microsoft.com/office/drawing/2014/main" id="{C3783265-FC23-4F46-A1CF-F2CB922E1821}"/>
              </a:ext>
            </a:extLst>
          </p:cNvPr>
          <p:cNvPicPr>
            <a:picLocks noChangeAspect="1"/>
          </p:cNvPicPr>
          <p:nvPr/>
        </p:nvPicPr>
        <p:blipFill rotWithShape="1">
          <a:blip r:embed="rId4">
            <a:extLst>
              <a:ext uri="{28A0092B-C50C-407E-A947-70E740481C1C}">
                <a14:useLocalDpi xmlns:a14="http://schemas.microsoft.com/office/drawing/2010/main" val="0"/>
              </a:ext>
            </a:extLst>
          </a:blip>
          <a:srcRect t="31145" r="-150" b="28657"/>
          <a:stretch/>
        </p:blipFill>
        <p:spPr>
          <a:xfrm>
            <a:off x="2810795" y="1022350"/>
            <a:ext cx="2116195" cy="1510788"/>
          </a:xfrm>
          <a:prstGeom prst="rect">
            <a:avLst/>
          </a:prstGeom>
          <a:ln w="1270">
            <a:solidFill>
              <a:schemeClr val="tx1"/>
            </a:solidFill>
          </a:ln>
          <a:effectLst/>
        </p:spPr>
      </p:pic>
      <p:pic>
        <p:nvPicPr>
          <p:cNvPr id="5" name="Grafik 5">
            <a:extLst>
              <a:ext uri="{FF2B5EF4-FFF2-40B4-BE49-F238E27FC236}">
                <a16:creationId xmlns:a16="http://schemas.microsoft.com/office/drawing/2014/main" id="{CE270DE9-324F-4F0E-B741-BD1910DC7D1C}"/>
              </a:ext>
            </a:extLst>
          </p:cNvPr>
          <p:cNvPicPr>
            <a:picLocks noChangeAspect="1"/>
          </p:cNvPicPr>
          <p:nvPr/>
        </p:nvPicPr>
        <p:blipFill rotWithShape="1">
          <a:blip r:embed="rId5">
            <a:extLst>
              <a:ext uri="{28A0092B-C50C-407E-A947-70E740481C1C}">
                <a14:useLocalDpi xmlns:a14="http://schemas.microsoft.com/office/drawing/2010/main" val="0"/>
              </a:ext>
            </a:extLst>
          </a:blip>
          <a:srcRect t="33787" b="25083"/>
          <a:stretch/>
        </p:blipFill>
        <p:spPr>
          <a:xfrm>
            <a:off x="3485449" y="2719065"/>
            <a:ext cx="2116195" cy="1548135"/>
          </a:xfrm>
          <a:prstGeom prst="rect">
            <a:avLst/>
          </a:prstGeom>
          <a:ln w="1270">
            <a:solidFill>
              <a:schemeClr val="tx1"/>
            </a:solidFill>
          </a:ln>
          <a:effectLst/>
        </p:spPr>
      </p:pic>
      <p:pic>
        <p:nvPicPr>
          <p:cNvPr id="19" name="Bild 18" descr="Insights_Instagram.jpg"/>
          <p:cNvPicPr>
            <a:picLocks noChangeAspect="1"/>
          </p:cNvPicPr>
          <p:nvPr/>
        </p:nvPicPr>
        <p:blipFill rotWithShape="1">
          <a:blip r:embed="rId6">
            <a:extLst>
              <a:ext uri="{28A0092B-C50C-407E-A947-70E740481C1C}">
                <a14:useLocalDpi xmlns:a14="http://schemas.microsoft.com/office/drawing/2010/main" val="0"/>
              </a:ext>
            </a:extLst>
          </a:blip>
          <a:srcRect t="5441"/>
          <a:stretch/>
        </p:blipFill>
        <p:spPr>
          <a:xfrm>
            <a:off x="452436" y="1032491"/>
            <a:ext cx="2117446" cy="2690702"/>
          </a:xfrm>
          <a:prstGeom prst="rect">
            <a:avLst/>
          </a:prstGeom>
          <a:ln w="1270" cap="sq">
            <a:solidFill>
              <a:schemeClr val="tx1"/>
            </a:solidFill>
            <a:prstDash val="solid"/>
          </a:ln>
        </p:spPr>
      </p:pic>
    </p:spTree>
    <p:extLst>
      <p:ext uri="{BB962C8B-B14F-4D97-AF65-F5344CB8AC3E}">
        <p14:creationId xmlns:p14="http://schemas.microsoft.com/office/powerpoint/2010/main" val="384913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p:cNvSpPr/>
          <p:nvPr/>
        </p:nvSpPr>
        <p:spPr>
          <a:xfrm>
            <a:off x="3079540" y="2103965"/>
            <a:ext cx="3798828" cy="3798828"/>
          </a:xfrm>
          <a:prstGeom prst="ellipse">
            <a:avLst/>
          </a:prstGeom>
          <a:solidFill>
            <a:srgbClr val="A23BEC">
              <a:alpha val="5000"/>
            </a:srgbClr>
          </a:solidFill>
        </p:spPr>
        <p:txBody>
          <a:bodyPr wrap="square" lIns="0" tIns="0" rIns="0" bIns="0" rtlCol="0" anchor="ctr">
            <a:spAutoFit/>
          </a:bodyPr>
          <a:lstStyle/>
          <a:p>
            <a:pPr algn="ctr"/>
            <a:endParaRPr lang="de-DE" sz="3000" b="1"/>
          </a:p>
        </p:txBody>
      </p:sp>
      <p:sp>
        <p:nvSpPr>
          <p:cNvPr id="18" name="Oval 17"/>
          <p:cNvSpPr/>
          <p:nvPr/>
        </p:nvSpPr>
        <p:spPr>
          <a:xfrm>
            <a:off x="5149290" y="-2222467"/>
            <a:ext cx="5926924" cy="5926924"/>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19" name="Oval 18"/>
          <p:cNvSpPr/>
          <p:nvPr/>
        </p:nvSpPr>
        <p:spPr>
          <a:xfrm>
            <a:off x="-1967472" y="455155"/>
            <a:ext cx="4883288" cy="4883286"/>
          </a:xfrm>
          <a:prstGeom prst="ellipse">
            <a:avLst/>
          </a:prstGeom>
          <a:solidFill>
            <a:srgbClr val="E36860">
              <a:alpha val="5000"/>
            </a:srgbClr>
          </a:solidFill>
        </p:spPr>
        <p:txBody>
          <a:bodyPr wrap="square" lIns="0" tIns="0" rIns="0" bIns="0" rtlCol="0" anchor="ctr">
            <a:spAutoFit/>
          </a:bodyPr>
          <a:lstStyle/>
          <a:p>
            <a:pPr algn="ctr"/>
            <a:endParaRPr lang="de-DE" sz="3000" b="1"/>
          </a:p>
        </p:txBody>
      </p:sp>
      <p:sp>
        <p:nvSpPr>
          <p:cNvPr id="20" name="Oval 19"/>
          <p:cNvSpPr/>
          <p:nvPr/>
        </p:nvSpPr>
        <p:spPr>
          <a:xfrm>
            <a:off x="3787202" y="2811627"/>
            <a:ext cx="2383504" cy="2383504"/>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21" name="Oval 20"/>
          <p:cNvSpPr/>
          <p:nvPr/>
        </p:nvSpPr>
        <p:spPr>
          <a:xfrm>
            <a:off x="-841650" y="1580977"/>
            <a:ext cx="2631644" cy="2631642"/>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22" name="Oval 21"/>
          <p:cNvSpPr/>
          <p:nvPr/>
        </p:nvSpPr>
        <p:spPr>
          <a:xfrm>
            <a:off x="6317763" y="-1053994"/>
            <a:ext cx="3589978" cy="3589978"/>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26" name="Oval 25"/>
          <p:cNvSpPr/>
          <p:nvPr/>
        </p:nvSpPr>
        <p:spPr>
          <a:xfrm>
            <a:off x="2430310" y="-190125"/>
            <a:ext cx="2294090" cy="2294090"/>
          </a:xfrm>
          <a:prstGeom prst="ellipse">
            <a:avLst/>
          </a:prstGeom>
          <a:solidFill>
            <a:srgbClr val="A23BEC">
              <a:alpha val="5000"/>
            </a:srgbClr>
          </a:solidFill>
        </p:spPr>
        <p:txBody>
          <a:bodyPr wrap="square" lIns="0" tIns="0" rIns="0" bIns="0" rtlCol="0" anchor="ctr">
            <a:spAutoFit/>
          </a:bodyPr>
          <a:lstStyle/>
          <a:p>
            <a:pPr algn="ctr"/>
            <a:endParaRPr lang="de-DE" sz="3000" b="1"/>
          </a:p>
        </p:txBody>
      </p:sp>
      <p:sp>
        <p:nvSpPr>
          <p:cNvPr id="27" name="Oval 26"/>
          <p:cNvSpPr/>
          <p:nvPr/>
        </p:nvSpPr>
        <p:spPr>
          <a:xfrm>
            <a:off x="2529465" y="612011"/>
            <a:ext cx="754604" cy="754604"/>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28" name="Oval 27"/>
          <p:cNvSpPr/>
          <p:nvPr/>
        </p:nvSpPr>
        <p:spPr>
          <a:xfrm>
            <a:off x="2682106" y="764652"/>
            <a:ext cx="449322" cy="449322"/>
          </a:xfrm>
          <a:prstGeom prst="ellipse">
            <a:avLst/>
          </a:prstGeom>
          <a:solidFill>
            <a:srgbClr val="A23BEC">
              <a:alpha val="30000"/>
            </a:srgbClr>
          </a:solidFill>
        </p:spPr>
        <p:txBody>
          <a:bodyPr wrap="square" lIns="0" tIns="0" rIns="0" bIns="0" rtlCol="0" anchor="ctr">
            <a:spAutoFit/>
          </a:bodyPr>
          <a:lstStyle/>
          <a:p>
            <a:pPr algn="ctr"/>
            <a:endParaRPr lang="de-DE" sz="3000" b="1"/>
          </a:p>
        </p:txBody>
      </p:sp>
      <p:sp>
        <p:nvSpPr>
          <p:cNvPr id="2" name="Rechteck 1"/>
          <p:cNvSpPr/>
          <p:nvPr/>
        </p:nvSpPr>
        <p:spPr>
          <a:xfrm>
            <a:off x="452437" y="328870"/>
            <a:ext cx="8237537" cy="461665"/>
          </a:xfrm>
          <a:prstGeom prst="rect">
            <a:avLst/>
          </a:prstGeom>
        </p:spPr>
        <p:txBody>
          <a:bodyPr wrap="square" lIns="0" tIns="0" rIns="0" bIns="0">
            <a:spAutoFit/>
          </a:bodyPr>
          <a:lstStyle/>
          <a:p>
            <a:r>
              <a:rPr lang="de-DE" sz="3000" b="1">
                <a:solidFill>
                  <a:srgbClr val="7F7F7F"/>
                </a:solidFill>
              </a:rPr>
              <a:t>Team</a:t>
            </a:r>
          </a:p>
        </p:txBody>
      </p:sp>
      <p:pic>
        <p:nvPicPr>
          <p:cNvPr id="5" name="Bild 4" descr="Kahnt_r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1933" y="328870"/>
            <a:ext cx="1292228" cy="1292226"/>
          </a:xfrm>
          <a:prstGeom prst="ellipse">
            <a:avLst/>
          </a:prstGeom>
          <a:solidFill>
            <a:schemeClr val="bg1">
              <a:alpha val="5000"/>
            </a:schemeClr>
          </a:solidFill>
          <a:ln w="50800" cap="rnd">
            <a:solidFill>
              <a:schemeClr val="bg1"/>
            </a:solidFill>
          </a:ln>
          <a:effectLst/>
        </p:spPr>
      </p:pic>
      <p:pic>
        <p:nvPicPr>
          <p:cNvPr id="6" name="Bild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437" y="1621096"/>
            <a:ext cx="1292228" cy="1292226"/>
          </a:xfrm>
          <a:prstGeom prst="ellipse">
            <a:avLst/>
          </a:prstGeom>
          <a:solidFill>
            <a:schemeClr val="bg1">
              <a:alpha val="5000"/>
            </a:schemeClr>
          </a:solidFill>
          <a:ln w="50800" cap="rnd">
            <a:solidFill>
              <a:schemeClr val="bg1"/>
            </a:solidFill>
          </a:ln>
          <a:effectLst/>
        </p:spPr>
      </p:pic>
      <p:pic>
        <p:nvPicPr>
          <p:cNvPr id="7" name="Bild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6012" y="2557177"/>
            <a:ext cx="1292228" cy="1292226"/>
          </a:xfrm>
          <a:prstGeom prst="ellipse">
            <a:avLst/>
          </a:prstGeom>
          <a:solidFill>
            <a:schemeClr val="bg1">
              <a:alpha val="5000"/>
            </a:schemeClr>
          </a:solidFill>
          <a:ln w="50800" cap="rnd">
            <a:solidFill>
              <a:schemeClr val="bg1"/>
            </a:solidFill>
          </a:ln>
          <a:effectLst/>
        </p:spPr>
      </p:pic>
      <p:pic>
        <p:nvPicPr>
          <p:cNvPr id="8" name="Bild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8240" y="607082"/>
            <a:ext cx="1292228" cy="1292226"/>
          </a:xfrm>
          <a:prstGeom prst="ellipse">
            <a:avLst/>
          </a:prstGeom>
          <a:solidFill>
            <a:schemeClr val="bg1">
              <a:alpha val="5000"/>
            </a:schemeClr>
          </a:solidFill>
          <a:ln w="50800" cap="rnd">
            <a:solidFill>
              <a:schemeClr val="bg1"/>
            </a:solidFill>
          </a:ln>
          <a:effectLst/>
        </p:spPr>
      </p:pic>
      <p:pic>
        <p:nvPicPr>
          <p:cNvPr id="9" name="Bild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2359" y="2267209"/>
            <a:ext cx="1292228" cy="1292226"/>
          </a:xfrm>
          <a:prstGeom prst="ellipse">
            <a:avLst/>
          </a:prstGeom>
          <a:solidFill>
            <a:schemeClr val="bg1">
              <a:alpha val="5000"/>
            </a:schemeClr>
          </a:solidFill>
          <a:ln w="50800" cap="rnd">
            <a:solidFill>
              <a:schemeClr val="bg1"/>
            </a:solidFill>
          </a:ln>
          <a:effectLst/>
        </p:spPr>
      </p:pic>
      <p:pic>
        <p:nvPicPr>
          <p:cNvPr id="10" name="Bild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4684" y="912247"/>
            <a:ext cx="1292228" cy="1292226"/>
          </a:xfrm>
          <a:prstGeom prst="ellipse">
            <a:avLst/>
          </a:prstGeom>
          <a:solidFill>
            <a:schemeClr val="bg1">
              <a:alpha val="5000"/>
            </a:schemeClr>
          </a:solidFill>
          <a:ln w="50800" cap="rnd">
            <a:solidFill>
              <a:schemeClr val="bg1"/>
            </a:solidFill>
          </a:ln>
          <a:effectLst/>
        </p:spPr>
      </p:pic>
      <p:sp>
        <p:nvSpPr>
          <p:cNvPr id="11" name="Textfeld 10"/>
          <p:cNvSpPr txBox="1"/>
          <p:nvPr/>
        </p:nvSpPr>
        <p:spPr>
          <a:xfrm>
            <a:off x="2053140" y="1732786"/>
            <a:ext cx="1349815" cy="702236"/>
          </a:xfrm>
          <a:prstGeom prst="rect">
            <a:avLst/>
          </a:prstGeom>
          <a:noFill/>
        </p:spPr>
        <p:txBody>
          <a:bodyPr wrap="square" lIns="0" tIns="0" rIns="0" bIns="0" rtlCol="0">
            <a:noAutofit/>
          </a:bodyPr>
          <a:lstStyle/>
          <a:p>
            <a:pPr algn="ctr"/>
            <a:r>
              <a:rPr lang="de-DE" sz="1400" b="1" baseline="30000">
                <a:latin typeface="+mj-lt"/>
              </a:rPr>
              <a:t>Steffen Kahnt</a:t>
            </a:r>
          </a:p>
          <a:p>
            <a:pPr algn="ctr"/>
            <a:r>
              <a:rPr lang="de-DE" sz="1400" baseline="30000">
                <a:latin typeface="+mj-lt"/>
              </a:rPr>
              <a:t>Chefredakteur</a:t>
            </a:r>
          </a:p>
          <a:p>
            <a:pPr algn="ctr"/>
            <a:r>
              <a:rPr lang="is-IS" sz="1400" baseline="30000">
                <a:latin typeface="+mj-lt"/>
              </a:rPr>
              <a:t>0221 / 27166 10</a:t>
            </a:r>
          </a:p>
          <a:p>
            <a:pPr algn="ctr"/>
            <a:r>
              <a:rPr lang="de-DE" sz="1400" baseline="30000">
                <a:latin typeface="+mj-lt"/>
              </a:rPr>
              <a:t>s.kahnt@hitec-magazin.de</a:t>
            </a:r>
          </a:p>
        </p:txBody>
      </p:sp>
      <p:sp>
        <p:nvSpPr>
          <p:cNvPr id="12" name="Textfeld 11"/>
          <p:cNvSpPr txBox="1"/>
          <p:nvPr/>
        </p:nvSpPr>
        <p:spPr>
          <a:xfrm>
            <a:off x="245626" y="3041821"/>
            <a:ext cx="1705851" cy="702236"/>
          </a:xfrm>
          <a:prstGeom prst="rect">
            <a:avLst/>
          </a:prstGeom>
          <a:noFill/>
        </p:spPr>
        <p:txBody>
          <a:bodyPr wrap="square" lIns="0" tIns="0" rIns="0" bIns="0" rtlCol="0">
            <a:noAutofit/>
          </a:bodyPr>
          <a:lstStyle/>
          <a:p>
            <a:pPr algn="ctr"/>
            <a:r>
              <a:rPr lang="de-DE" sz="1400" b="1" baseline="30000"/>
              <a:t>Joachim Dünkelmann</a:t>
            </a:r>
          </a:p>
          <a:p>
            <a:pPr algn="ctr"/>
            <a:r>
              <a:rPr lang="de-DE" sz="1400" baseline="30000"/>
              <a:t>Redaktion</a:t>
            </a:r>
          </a:p>
          <a:p>
            <a:pPr algn="ctr"/>
            <a:r>
              <a:rPr lang="is-IS" sz="1400" baseline="30000"/>
              <a:t>0221 / 27166 14</a:t>
            </a:r>
          </a:p>
          <a:p>
            <a:pPr algn="ctr"/>
            <a:r>
              <a:rPr lang="de-DE" sz="1400" baseline="30000"/>
              <a:t>j.duenkelmann@hitec-magazin.de</a:t>
            </a:r>
            <a:endParaRPr lang="de-DE" sz="1400" baseline="30000">
              <a:latin typeface="+mj-lt"/>
            </a:endParaRPr>
          </a:p>
        </p:txBody>
      </p:sp>
      <p:sp>
        <p:nvSpPr>
          <p:cNvPr id="13" name="Textfeld 12"/>
          <p:cNvSpPr txBox="1"/>
          <p:nvPr/>
        </p:nvSpPr>
        <p:spPr>
          <a:xfrm>
            <a:off x="3093769" y="3967451"/>
            <a:ext cx="1436714" cy="702236"/>
          </a:xfrm>
          <a:prstGeom prst="rect">
            <a:avLst/>
          </a:prstGeom>
          <a:noFill/>
        </p:spPr>
        <p:txBody>
          <a:bodyPr wrap="square" lIns="0" tIns="0" rIns="0" bIns="0" rtlCol="0">
            <a:noAutofit/>
          </a:bodyPr>
          <a:lstStyle/>
          <a:p>
            <a:pPr algn="ctr"/>
            <a:r>
              <a:rPr lang="de-DE" sz="1400" b="1" baseline="30000"/>
              <a:t>Franziska Köster</a:t>
            </a:r>
          </a:p>
          <a:p>
            <a:pPr algn="ctr"/>
            <a:r>
              <a:rPr lang="de-DE" sz="1400" baseline="30000"/>
              <a:t>Redaktion</a:t>
            </a:r>
          </a:p>
          <a:p>
            <a:pPr algn="ctr"/>
            <a:r>
              <a:rPr lang="is-IS" sz="1400" baseline="30000"/>
              <a:t>0221 / 27166 15</a:t>
            </a:r>
          </a:p>
          <a:p>
            <a:pPr algn="ctr"/>
            <a:r>
              <a:rPr lang="de-DE" sz="1400" baseline="30000"/>
              <a:t>f.koester@hitec-magazin.de</a:t>
            </a:r>
            <a:endParaRPr lang="de-DE" sz="1400" baseline="30000">
              <a:latin typeface="+mj-lt"/>
            </a:endParaRPr>
          </a:p>
        </p:txBody>
      </p:sp>
      <p:sp>
        <p:nvSpPr>
          <p:cNvPr id="14" name="Textfeld 13"/>
          <p:cNvSpPr txBox="1"/>
          <p:nvPr/>
        </p:nvSpPr>
        <p:spPr>
          <a:xfrm>
            <a:off x="4385997" y="2027154"/>
            <a:ext cx="1436714" cy="702236"/>
          </a:xfrm>
          <a:prstGeom prst="rect">
            <a:avLst/>
          </a:prstGeom>
          <a:noFill/>
        </p:spPr>
        <p:txBody>
          <a:bodyPr wrap="square" lIns="0" tIns="0" rIns="0" bIns="0" rtlCol="0">
            <a:noAutofit/>
          </a:bodyPr>
          <a:lstStyle/>
          <a:p>
            <a:pPr algn="ctr"/>
            <a:r>
              <a:rPr lang="de-DE" sz="1400" b="1" baseline="30000"/>
              <a:t>Katharina Albiez</a:t>
            </a:r>
          </a:p>
          <a:p>
            <a:pPr algn="ctr"/>
            <a:r>
              <a:rPr lang="de-DE" sz="1400" baseline="30000"/>
              <a:t>Redaktionsassistentin</a:t>
            </a:r>
          </a:p>
          <a:p>
            <a:pPr algn="ctr"/>
            <a:r>
              <a:rPr lang="is-IS" sz="1400" baseline="30000"/>
              <a:t>0221 / 27166 11</a:t>
            </a:r>
          </a:p>
          <a:p>
            <a:pPr algn="ctr"/>
            <a:r>
              <a:rPr lang="de-DE" sz="1400" baseline="30000"/>
              <a:t>k.albiez@hitec-magazin.de</a:t>
            </a:r>
          </a:p>
        </p:txBody>
      </p:sp>
      <p:sp>
        <p:nvSpPr>
          <p:cNvPr id="15" name="Textfeld 14"/>
          <p:cNvSpPr txBox="1"/>
          <p:nvPr/>
        </p:nvSpPr>
        <p:spPr>
          <a:xfrm>
            <a:off x="5632262" y="3704457"/>
            <a:ext cx="1892422" cy="702236"/>
          </a:xfrm>
          <a:prstGeom prst="rect">
            <a:avLst/>
          </a:prstGeom>
          <a:noFill/>
        </p:spPr>
        <p:txBody>
          <a:bodyPr wrap="square" lIns="0" tIns="0" rIns="0" bIns="0" rtlCol="0">
            <a:noAutofit/>
          </a:bodyPr>
          <a:lstStyle/>
          <a:p>
            <a:pPr algn="ctr"/>
            <a:r>
              <a:rPr lang="de-DE" sz="1400" b="1" baseline="30000"/>
              <a:t>Julia Pagelkopf</a:t>
            </a:r>
          </a:p>
          <a:p>
            <a:pPr algn="ctr"/>
            <a:r>
              <a:rPr lang="de-DE" sz="1400" baseline="30000"/>
              <a:t>Mediaberaterin</a:t>
            </a:r>
          </a:p>
          <a:p>
            <a:pPr algn="ctr"/>
            <a:r>
              <a:rPr lang="cs-CZ" sz="1400" baseline="30000"/>
              <a:t>08341 / 96617 83</a:t>
            </a:r>
          </a:p>
          <a:p>
            <a:pPr algn="ctr"/>
            <a:r>
              <a:rPr lang="cs-CZ" sz="1400" baseline="30000"/>
              <a:t>j.pagelkopf@verlagsbuero-felchner.de</a:t>
            </a:r>
          </a:p>
        </p:txBody>
      </p:sp>
      <p:sp>
        <p:nvSpPr>
          <p:cNvPr id="16" name="Textfeld 15"/>
          <p:cNvSpPr txBox="1"/>
          <p:nvPr/>
        </p:nvSpPr>
        <p:spPr>
          <a:xfrm>
            <a:off x="7456457" y="2339585"/>
            <a:ext cx="1428683" cy="702236"/>
          </a:xfrm>
          <a:prstGeom prst="rect">
            <a:avLst/>
          </a:prstGeom>
          <a:noFill/>
        </p:spPr>
        <p:txBody>
          <a:bodyPr wrap="square" lIns="0" tIns="0" rIns="0" bIns="0" rtlCol="0">
            <a:noAutofit/>
          </a:bodyPr>
          <a:lstStyle/>
          <a:p>
            <a:pPr algn="ctr"/>
            <a:r>
              <a:rPr lang="de-DE" sz="1400" b="1" baseline="30000"/>
              <a:t>Annika Schmitz</a:t>
            </a:r>
          </a:p>
          <a:p>
            <a:pPr algn="ctr"/>
            <a:r>
              <a:rPr lang="de-DE" sz="1400" baseline="30000"/>
              <a:t>Administration</a:t>
            </a:r>
          </a:p>
          <a:p>
            <a:pPr algn="ctr"/>
            <a:r>
              <a:rPr lang="is-IS" sz="1400" baseline="30000"/>
              <a:t>0221 / 27166 12</a:t>
            </a:r>
          </a:p>
          <a:p>
            <a:pPr algn="ctr"/>
            <a:r>
              <a:rPr lang="de-DE" sz="1400" baseline="30000"/>
              <a:t>a.schmitz@hitec-magazin.de</a:t>
            </a:r>
          </a:p>
        </p:txBody>
      </p:sp>
    </p:spTree>
    <p:extLst>
      <p:ext uri="{BB962C8B-B14F-4D97-AF65-F5344CB8AC3E}">
        <p14:creationId xmlns:p14="http://schemas.microsoft.com/office/powerpoint/2010/main" val="1973891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a:off x="-2016161" y="2214898"/>
            <a:ext cx="5129423" cy="5129421"/>
          </a:xfrm>
          <a:prstGeom prst="ellipse">
            <a:avLst/>
          </a:prstGeom>
          <a:solidFill>
            <a:srgbClr val="E36860">
              <a:alpha val="10000"/>
            </a:srgbClr>
          </a:solidFill>
        </p:spPr>
        <p:txBody>
          <a:bodyPr wrap="square" lIns="0" tIns="0" rIns="0" bIns="0" rtlCol="0" anchor="ctr">
            <a:spAutoFit/>
          </a:bodyPr>
          <a:lstStyle/>
          <a:p>
            <a:pPr algn="ctr"/>
            <a:endParaRPr lang="de-DE" sz="3000" b="1" dirty="0"/>
          </a:p>
        </p:txBody>
      </p:sp>
      <p:sp>
        <p:nvSpPr>
          <p:cNvPr id="16" name="Oval 15"/>
          <p:cNvSpPr/>
          <p:nvPr/>
        </p:nvSpPr>
        <p:spPr>
          <a:xfrm>
            <a:off x="-832848" y="3398211"/>
            <a:ext cx="2762796" cy="2762794"/>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17" name="Oval 16"/>
          <p:cNvSpPr/>
          <p:nvPr/>
        </p:nvSpPr>
        <p:spPr>
          <a:xfrm>
            <a:off x="-511690" y="3719368"/>
            <a:ext cx="2120481" cy="2120481"/>
          </a:xfrm>
          <a:prstGeom prst="ellipse">
            <a:avLst/>
          </a:prstGeom>
          <a:solidFill>
            <a:srgbClr val="C9417F">
              <a:alpha val="20000"/>
            </a:srgbClr>
          </a:solidFill>
        </p:spPr>
        <p:txBody>
          <a:bodyPr wrap="square" lIns="0" tIns="0" rIns="0" bIns="0" rtlCol="0" anchor="ctr">
            <a:spAutoFit/>
          </a:bodyPr>
          <a:lstStyle/>
          <a:p>
            <a:pPr algn="ctr"/>
            <a:endParaRPr lang="de-DE" sz="3000" b="1"/>
          </a:p>
        </p:txBody>
      </p:sp>
      <p:sp>
        <p:nvSpPr>
          <p:cNvPr id="2" name="Rechteck 1"/>
          <p:cNvSpPr/>
          <p:nvPr/>
        </p:nvSpPr>
        <p:spPr>
          <a:xfrm>
            <a:off x="452437" y="328870"/>
            <a:ext cx="8237537" cy="461665"/>
          </a:xfrm>
          <a:prstGeom prst="rect">
            <a:avLst/>
          </a:prstGeom>
        </p:spPr>
        <p:txBody>
          <a:bodyPr wrap="square" lIns="0" tIns="0" rIns="0" bIns="0">
            <a:spAutoFit/>
          </a:bodyPr>
          <a:lstStyle/>
          <a:p>
            <a:r>
              <a:rPr lang="de-DE" sz="3000" b="1">
                <a:solidFill>
                  <a:schemeClr val="bg1">
                    <a:lumMod val="50000"/>
                  </a:schemeClr>
                </a:solidFill>
              </a:rPr>
              <a:t>1. Werbeformat: </a:t>
            </a:r>
            <a:r>
              <a:rPr lang="de-DE" sz="3000" b="1">
                <a:solidFill>
                  <a:srgbClr val="000090"/>
                </a:solidFill>
              </a:rPr>
              <a:t>Feed-Post</a:t>
            </a:r>
          </a:p>
        </p:txBody>
      </p:sp>
      <p:sp>
        <p:nvSpPr>
          <p:cNvPr id="4" name="Textfeld 3">
            <a:extLst>
              <a:ext uri="{FF2B5EF4-FFF2-40B4-BE49-F238E27FC236}">
                <a16:creationId xmlns:a16="http://schemas.microsoft.com/office/drawing/2014/main" id="{A0DD5095-090A-494E-B4D0-3B72D814BC11}"/>
              </a:ext>
            </a:extLst>
          </p:cNvPr>
          <p:cNvSpPr txBox="1"/>
          <p:nvPr/>
        </p:nvSpPr>
        <p:spPr>
          <a:xfrm>
            <a:off x="452438" y="1208088"/>
            <a:ext cx="3178025" cy="2003112"/>
          </a:xfrm>
          <a:prstGeom prst="rect">
            <a:avLst/>
          </a:prstGeom>
          <a:noFill/>
        </p:spPr>
        <p:txBody>
          <a:bodyPr wrap="square" lIns="0" tIns="0" rIns="0" bIns="0" rtlCol="0">
            <a:spAutoFit/>
          </a:bodyPr>
          <a:lstStyle/>
          <a:p>
            <a:pPr marL="252000" indent="-252000">
              <a:lnSpc>
                <a:spcPts val="1800"/>
              </a:lnSpc>
              <a:spcAft>
                <a:spcPts val="1000"/>
              </a:spcAft>
            </a:pPr>
            <a:r>
              <a:rPr lang="de-DE" sz="1600" dirty="0">
                <a:solidFill>
                  <a:srgbClr val="000090"/>
                </a:solidFill>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a:t>
            </a:r>
            <a:r>
              <a:rPr lang="de-DE" sz="1600" dirty="0">
                <a:effectLst/>
                <a:latin typeface="Calibri" panose="020F0502020204030204" pitchFamily="34" charset="0"/>
                <a:ea typeface="Arial" panose="020B0604020202020204" pitchFamily="34" charset="0"/>
                <a:cs typeface="Calibri" panose="020F0502020204030204" pitchFamily="34" charset="0"/>
              </a:rPr>
              <a:t>Inklusive </a:t>
            </a:r>
            <a:r>
              <a:rPr lang="de-DE" sz="1600" dirty="0">
                <a:latin typeface="Calibri" panose="020F0502020204030204" pitchFamily="34" charset="0"/>
                <a:ea typeface="Arial" panose="020B0604020202020204" pitchFamily="34" charset="0"/>
                <a:cs typeface="Calibri" panose="020F0502020204030204" pitchFamily="34" charset="0"/>
              </a:rPr>
              <a:t>Layoutgestaltung</a:t>
            </a:r>
            <a:r>
              <a:rPr lang="de-DE" sz="1600" dirty="0">
                <a:effectLst/>
                <a:latin typeface="Calibri" panose="020F0502020204030204" pitchFamily="34" charset="0"/>
                <a:ea typeface="Arial" panose="020B0604020202020204" pitchFamily="34" charset="0"/>
                <a:cs typeface="Calibri" panose="020F0502020204030204" pitchFamily="34" charset="0"/>
              </a:rPr>
              <a:t>, Caption, </a:t>
            </a:r>
            <a:r>
              <a:rPr lang="de-DE" sz="1600" dirty="0">
                <a:latin typeface="Calibri" panose="020F0502020204030204" pitchFamily="34" charset="0"/>
                <a:ea typeface="Arial" panose="020B0604020202020204" pitchFamily="34" charset="0"/>
                <a:cs typeface="Calibri" panose="020F0502020204030204" pitchFamily="34" charset="0"/>
              </a:rPr>
              <a:t>SEO &amp; Markierung</a:t>
            </a:r>
            <a:endParaRPr lang="de-DE" sz="1600" dirty="0">
              <a:effectLst/>
              <a:latin typeface="Calibri" panose="020F0502020204030204" pitchFamily="34" charset="0"/>
              <a:ea typeface="Arial" panose="020B0604020202020204" pitchFamily="34" charset="0"/>
              <a:cs typeface="Calibri" panose="020F0502020204030204" pitchFamily="34" charset="0"/>
            </a:endParaRPr>
          </a:p>
          <a:p>
            <a:pPr marL="252000" indent="-252000">
              <a:lnSpc>
                <a:spcPts val="1800"/>
              </a:lnSpc>
              <a:spcAft>
                <a:spcPts val="1000"/>
              </a:spcAft>
            </a:pPr>
            <a:r>
              <a:rPr lang="de-DE" sz="1600" dirty="0">
                <a:solidFill>
                  <a:srgbClr val="000090"/>
                </a:solidFill>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a:t>
            </a:r>
            <a:r>
              <a:rPr lang="de-DE" sz="1600" dirty="0">
                <a:effectLst/>
                <a:latin typeface="Calibri" panose="020F0502020204030204" pitchFamily="34" charset="0"/>
                <a:ea typeface="Arial" panose="020B0604020202020204" pitchFamily="34" charset="0"/>
                <a:cs typeface="Calibri" panose="020F0502020204030204" pitchFamily="34" charset="0"/>
              </a:rPr>
              <a:t>Reichweite </a:t>
            </a:r>
            <a:r>
              <a:rPr lang="de-DE" sz="1600" dirty="0">
                <a:latin typeface="Calibri" panose="020F0502020204030204" pitchFamily="34" charset="0"/>
                <a:ea typeface="Arial" panose="020B0604020202020204" pitchFamily="34" charset="0"/>
                <a:cs typeface="Calibri" panose="020F0502020204030204" pitchFamily="34" charset="0"/>
              </a:rPr>
              <a:t>ab</a:t>
            </a:r>
            <a:r>
              <a:rPr lang="de-DE" sz="1600" dirty="0">
                <a:effectLst/>
                <a:latin typeface="Calibri" panose="020F0502020204030204" pitchFamily="34" charset="0"/>
                <a:ea typeface="Arial" panose="020B0604020202020204" pitchFamily="34" charset="0"/>
                <a:cs typeface="Calibri" panose="020F0502020204030204" pitchFamily="34" charset="0"/>
              </a:rPr>
              <a:t> 1.200 </a:t>
            </a:r>
            <a:r>
              <a:rPr lang="de-DE" sz="1600" dirty="0" err="1">
                <a:latin typeface="Calibri" panose="020F0502020204030204" pitchFamily="34" charset="0"/>
                <a:ea typeface="Arial" panose="020B0604020202020204" pitchFamily="34" charset="0"/>
                <a:cs typeface="Calibri" panose="020F0502020204030204" pitchFamily="34" charset="0"/>
              </a:rPr>
              <a:t>Impressions</a:t>
            </a:r>
            <a:endParaRPr lang="de-DE" sz="1600" dirty="0">
              <a:effectLst/>
              <a:latin typeface="Calibri" panose="020F0502020204030204" pitchFamily="34" charset="0"/>
              <a:ea typeface="Arial" panose="020B0604020202020204" pitchFamily="34" charset="0"/>
              <a:cs typeface="Calibri" panose="020F0502020204030204" pitchFamily="34" charset="0"/>
            </a:endParaRPr>
          </a:p>
          <a:p>
            <a:pPr marL="252000" lvl="0" indent="-252000">
              <a:lnSpc>
                <a:spcPts val="1800"/>
              </a:lnSpc>
              <a:spcAft>
                <a:spcPts val="1000"/>
              </a:spcAft>
            </a:pPr>
            <a:r>
              <a:rPr lang="de-DE" sz="1600" dirty="0">
                <a:solidFill>
                  <a:srgbClr val="000090"/>
                </a:solidFill>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a:t>
            </a:r>
            <a:r>
              <a:rPr lang="de-DE" sz="1600" u="none" strike="noStrike" dirty="0">
                <a:effectLst/>
                <a:latin typeface="Calibri" panose="020F0502020204030204" pitchFamily="34" charset="0"/>
                <a:ea typeface="Arial" panose="020B0604020202020204" pitchFamily="34" charset="0"/>
                <a:cs typeface="Calibri" panose="020F0502020204030204" pitchFamily="34" charset="0"/>
              </a:rPr>
              <a:t>zusätzliche Reichweite </a:t>
            </a:r>
            <a:r>
              <a:rPr lang="de-DE" sz="1600" dirty="0">
                <a:latin typeface="Calibri" panose="020F0502020204030204" pitchFamily="34" charset="0"/>
                <a:ea typeface="Arial" panose="020B0604020202020204" pitchFamily="34" charset="0"/>
                <a:cs typeface="Calibri" panose="020F0502020204030204" pitchFamily="34" charset="0"/>
              </a:rPr>
              <a:t>per </a:t>
            </a:r>
            <a:br>
              <a:rPr lang="de-DE" sz="1600" dirty="0">
                <a:latin typeface="Calibri" panose="020F0502020204030204" pitchFamily="34" charset="0"/>
                <a:ea typeface="Arial" panose="020B0604020202020204" pitchFamily="34" charset="0"/>
                <a:cs typeface="Calibri" panose="020F0502020204030204" pitchFamily="34" charset="0"/>
              </a:rPr>
            </a:br>
            <a:r>
              <a:rPr lang="de-DE" sz="1600" dirty="0">
                <a:latin typeface="Calibri" panose="020F0502020204030204" pitchFamily="34" charset="0"/>
                <a:ea typeface="Arial" panose="020B0604020202020204" pitchFamily="34" charset="0"/>
                <a:cs typeface="Calibri" panose="020F0502020204030204" pitchFamily="34" charset="0"/>
              </a:rPr>
              <a:t>Feed-Post-Booster </a:t>
            </a:r>
            <a:r>
              <a:rPr lang="de-DE" sz="1600" u="none" strike="noStrike" dirty="0">
                <a:effectLst/>
                <a:latin typeface="Calibri" panose="020F0502020204030204" pitchFamily="34" charset="0"/>
                <a:ea typeface="Arial" panose="020B0604020202020204" pitchFamily="34" charset="0"/>
                <a:cs typeface="Calibri" panose="020F0502020204030204" pitchFamily="34" charset="0"/>
              </a:rPr>
              <a:t>möglich </a:t>
            </a:r>
            <a:br>
              <a:rPr lang="de-DE" sz="1600" u="none" strike="noStrike" dirty="0">
                <a:effectLst/>
                <a:latin typeface="Calibri" panose="020F0502020204030204" pitchFamily="34" charset="0"/>
                <a:ea typeface="Arial" panose="020B0604020202020204" pitchFamily="34" charset="0"/>
                <a:cs typeface="Calibri" panose="020F0502020204030204" pitchFamily="34" charset="0"/>
              </a:rPr>
            </a:br>
            <a:r>
              <a:rPr lang="de-DE" sz="1600" u="none" strike="noStrike" dirty="0">
                <a:effectLst/>
                <a:latin typeface="Calibri" panose="020F0502020204030204" pitchFamily="34" charset="0"/>
                <a:ea typeface="Arial" panose="020B0604020202020204" pitchFamily="34" charset="0"/>
                <a:cs typeface="Calibri" panose="020F0502020204030204" pitchFamily="34" charset="0"/>
              </a:rPr>
              <a:t>(siehe Chart „Feed-Post-Booster“)</a:t>
            </a:r>
          </a:p>
          <a:p>
            <a:pPr marL="252000" lvl="0" indent="-252000">
              <a:lnSpc>
                <a:spcPts val="1800"/>
              </a:lnSpc>
              <a:spcAft>
                <a:spcPts val="1000"/>
              </a:spcAft>
            </a:pPr>
            <a:r>
              <a:rPr lang="de-DE" sz="1600" dirty="0">
                <a:solidFill>
                  <a:srgbClr val="000090"/>
                </a:solidFill>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a:t>
            </a:r>
            <a:r>
              <a:rPr lang="de-DE" sz="1600" u="none" strike="noStrike" dirty="0">
                <a:effectLst/>
                <a:latin typeface="Calibri" panose="020F0502020204030204" pitchFamily="34" charset="0"/>
                <a:ea typeface="Arial" panose="020B0604020202020204" pitchFamily="34" charset="0"/>
                <a:cs typeface="Calibri" panose="020F0502020204030204" pitchFamily="34" charset="0"/>
              </a:rPr>
              <a:t>als Gewinnspiel möglich</a:t>
            </a:r>
          </a:p>
        </p:txBody>
      </p:sp>
      <p:pic>
        <p:nvPicPr>
          <p:cNvPr id="8" name="Bild 7" descr="werbeform_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1692" y="843558"/>
            <a:ext cx="3961529" cy="3635060"/>
          </a:xfrm>
          <a:prstGeom prst="rect">
            <a:avLst/>
          </a:prstGeom>
        </p:spPr>
      </p:pic>
    </p:spTree>
    <p:extLst>
      <p:ext uri="{BB962C8B-B14F-4D97-AF65-F5344CB8AC3E}">
        <p14:creationId xmlns:p14="http://schemas.microsoft.com/office/powerpoint/2010/main" val="1345736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2016161" y="2214898"/>
            <a:ext cx="5129423" cy="5129421"/>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13" name="Oval 12"/>
          <p:cNvSpPr/>
          <p:nvPr/>
        </p:nvSpPr>
        <p:spPr>
          <a:xfrm>
            <a:off x="-832848" y="3398211"/>
            <a:ext cx="2762796" cy="2762794"/>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14" name="Oval 13"/>
          <p:cNvSpPr/>
          <p:nvPr/>
        </p:nvSpPr>
        <p:spPr>
          <a:xfrm>
            <a:off x="-511690" y="3719368"/>
            <a:ext cx="2120481" cy="2120481"/>
          </a:xfrm>
          <a:prstGeom prst="ellipse">
            <a:avLst/>
          </a:prstGeom>
          <a:solidFill>
            <a:srgbClr val="C9417F">
              <a:alpha val="20000"/>
            </a:srgbClr>
          </a:solidFill>
        </p:spPr>
        <p:txBody>
          <a:bodyPr wrap="square" lIns="0" tIns="0" rIns="0" bIns="0" rtlCol="0" anchor="ctr">
            <a:spAutoFit/>
          </a:bodyPr>
          <a:lstStyle/>
          <a:p>
            <a:pPr algn="ctr"/>
            <a:endParaRPr lang="de-DE" sz="3000" b="1"/>
          </a:p>
        </p:txBody>
      </p:sp>
      <p:sp>
        <p:nvSpPr>
          <p:cNvPr id="2" name="Rechteck 1"/>
          <p:cNvSpPr/>
          <p:nvPr/>
        </p:nvSpPr>
        <p:spPr>
          <a:xfrm>
            <a:off x="452437" y="328870"/>
            <a:ext cx="8237537" cy="461665"/>
          </a:xfrm>
          <a:prstGeom prst="rect">
            <a:avLst/>
          </a:prstGeom>
        </p:spPr>
        <p:txBody>
          <a:bodyPr wrap="square" lIns="0" tIns="0" rIns="0" bIns="0">
            <a:spAutoFit/>
          </a:bodyPr>
          <a:lstStyle/>
          <a:p>
            <a:r>
              <a:rPr lang="de-DE" sz="3000" b="1">
                <a:solidFill>
                  <a:schemeClr val="bg1">
                    <a:lumMod val="50000"/>
                  </a:schemeClr>
                </a:solidFill>
              </a:rPr>
              <a:t>2. Werbeformat: </a:t>
            </a:r>
            <a:r>
              <a:rPr lang="de-DE" sz="3000" b="1">
                <a:solidFill>
                  <a:srgbClr val="000090"/>
                </a:solidFill>
              </a:rPr>
              <a:t>Story-Share</a:t>
            </a:r>
          </a:p>
        </p:txBody>
      </p:sp>
      <p:sp>
        <p:nvSpPr>
          <p:cNvPr id="3" name="Textfeld 2">
            <a:extLst>
              <a:ext uri="{FF2B5EF4-FFF2-40B4-BE49-F238E27FC236}">
                <a16:creationId xmlns:a16="http://schemas.microsoft.com/office/drawing/2014/main" id="{0B10E21F-68CB-4008-817D-5A0A8CE8A779}"/>
              </a:ext>
            </a:extLst>
          </p:cNvPr>
          <p:cNvSpPr txBox="1"/>
          <p:nvPr/>
        </p:nvSpPr>
        <p:spPr>
          <a:xfrm>
            <a:off x="452438" y="1208088"/>
            <a:ext cx="3820739" cy="823302"/>
          </a:xfrm>
          <a:prstGeom prst="rect">
            <a:avLst/>
          </a:prstGeom>
          <a:noFill/>
        </p:spPr>
        <p:txBody>
          <a:bodyPr wrap="square" lIns="0" tIns="0" rIns="0" bIns="0">
            <a:spAutoFit/>
          </a:bodyPr>
          <a:lstStyle/>
          <a:p>
            <a:pPr marL="252000" indent="-252000">
              <a:lnSpc>
                <a:spcPts val="1800"/>
              </a:lnSpc>
              <a:spcAft>
                <a:spcPts val="1000"/>
              </a:spcAft>
            </a:pPr>
            <a:r>
              <a:rPr lang="de-DE" sz="1600" dirty="0">
                <a:solidFill>
                  <a:srgbClr val="000090"/>
                </a:solidFill>
                <a:latin typeface="Calibri" panose="020F0502020204030204" pitchFamily="34" charset="0"/>
                <a:cs typeface="Calibri" panose="020F0502020204030204" pitchFamily="34" charset="0"/>
                <a:sym typeface="Wingdings" panose="05000000000000000000" pitchFamily="2" charset="2"/>
              </a:rPr>
              <a:t></a:t>
            </a:r>
            <a:r>
              <a:rPr lang="de-DE" sz="1600" dirty="0">
                <a:latin typeface="Calibri" panose="020F0502020204030204" pitchFamily="34" charset="0"/>
                <a:cs typeface="Calibri" panose="020F0502020204030204" pitchFamily="34" charset="0"/>
                <a:sym typeface="Wingdings" panose="05000000000000000000" pitchFamily="2" charset="2"/>
              </a:rPr>
              <a:t> Inklusive Layoutgestaltung, Programmierung &amp; Markierung</a:t>
            </a:r>
          </a:p>
          <a:p>
            <a:pPr marL="252000" indent="-252000">
              <a:lnSpc>
                <a:spcPts val="1800"/>
              </a:lnSpc>
              <a:spcAft>
                <a:spcPts val="1000"/>
              </a:spcAft>
            </a:pPr>
            <a:r>
              <a:rPr lang="de-DE" sz="1600" dirty="0">
                <a:solidFill>
                  <a:srgbClr val="000090"/>
                </a:solidFill>
                <a:latin typeface="Calibri" panose="020F0502020204030204" pitchFamily="34" charset="0"/>
                <a:cs typeface="Calibri" panose="020F0502020204030204" pitchFamily="34" charset="0"/>
                <a:sym typeface="Wingdings" panose="05000000000000000000" pitchFamily="2" charset="2"/>
              </a:rPr>
              <a:t></a:t>
            </a:r>
            <a:r>
              <a:rPr lang="de-DE" sz="1600" dirty="0">
                <a:latin typeface="Calibri" panose="020F0502020204030204" pitchFamily="34" charset="0"/>
                <a:cs typeface="Calibri" panose="020F0502020204030204" pitchFamily="34" charset="0"/>
                <a:sym typeface="Wingdings" panose="05000000000000000000" pitchFamily="2" charset="2"/>
              </a:rPr>
              <a:t> </a:t>
            </a:r>
            <a:r>
              <a:rPr lang="de-DE" sz="1600" dirty="0">
                <a:latin typeface="Calibri" panose="020F0502020204030204" pitchFamily="34" charset="0"/>
                <a:cs typeface="Calibri" panose="020F0502020204030204" pitchFamily="34" charset="0"/>
              </a:rPr>
              <a:t>aktuell ca. 400-600 </a:t>
            </a:r>
            <a:r>
              <a:rPr lang="de-DE" sz="1600" dirty="0" err="1">
                <a:latin typeface="Calibri" panose="020F0502020204030204" pitchFamily="34" charset="0"/>
                <a:cs typeface="Calibri" panose="020F0502020204030204" pitchFamily="34" charset="0"/>
              </a:rPr>
              <a:t>views</a:t>
            </a:r>
            <a:r>
              <a:rPr lang="de-DE" sz="1600" dirty="0">
                <a:latin typeface="Calibri" panose="020F0502020204030204" pitchFamily="34" charset="0"/>
                <a:cs typeface="Calibri" panose="020F0502020204030204" pitchFamily="34" charset="0"/>
              </a:rPr>
              <a:t>/Tag</a:t>
            </a:r>
          </a:p>
        </p:txBody>
      </p:sp>
      <p:pic>
        <p:nvPicPr>
          <p:cNvPr id="5" name="Bild 4" descr="werbeform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8334" y="366684"/>
            <a:ext cx="5056120" cy="4586099"/>
          </a:xfrm>
          <a:prstGeom prst="rect">
            <a:avLst/>
          </a:prstGeom>
        </p:spPr>
      </p:pic>
    </p:spTree>
    <p:extLst>
      <p:ext uri="{BB962C8B-B14F-4D97-AF65-F5344CB8AC3E}">
        <p14:creationId xmlns:p14="http://schemas.microsoft.com/office/powerpoint/2010/main" val="424816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2016161" y="2214898"/>
            <a:ext cx="5129423" cy="5129421"/>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15" name="Oval 14"/>
          <p:cNvSpPr/>
          <p:nvPr/>
        </p:nvSpPr>
        <p:spPr>
          <a:xfrm>
            <a:off x="-832848" y="3398211"/>
            <a:ext cx="2762796" cy="2762794"/>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16" name="Oval 15"/>
          <p:cNvSpPr/>
          <p:nvPr/>
        </p:nvSpPr>
        <p:spPr>
          <a:xfrm>
            <a:off x="-511690" y="3719368"/>
            <a:ext cx="2120481" cy="2120481"/>
          </a:xfrm>
          <a:prstGeom prst="ellipse">
            <a:avLst/>
          </a:prstGeom>
          <a:solidFill>
            <a:srgbClr val="C9417F">
              <a:alpha val="20000"/>
            </a:srgbClr>
          </a:solidFill>
        </p:spPr>
        <p:txBody>
          <a:bodyPr wrap="square" lIns="0" tIns="0" rIns="0" bIns="0" rtlCol="0" anchor="ctr">
            <a:spAutoFit/>
          </a:bodyPr>
          <a:lstStyle/>
          <a:p>
            <a:pPr algn="ctr"/>
            <a:endParaRPr lang="de-DE" sz="3000" b="1"/>
          </a:p>
        </p:txBody>
      </p:sp>
      <p:sp>
        <p:nvSpPr>
          <p:cNvPr id="2" name="Rechteck 1"/>
          <p:cNvSpPr/>
          <p:nvPr/>
        </p:nvSpPr>
        <p:spPr>
          <a:xfrm>
            <a:off x="452437" y="328870"/>
            <a:ext cx="8237537" cy="461665"/>
          </a:xfrm>
          <a:prstGeom prst="rect">
            <a:avLst/>
          </a:prstGeom>
        </p:spPr>
        <p:txBody>
          <a:bodyPr wrap="square" lIns="0" tIns="0" rIns="0" bIns="0">
            <a:spAutoFit/>
          </a:bodyPr>
          <a:lstStyle/>
          <a:p>
            <a:r>
              <a:rPr lang="de-DE" sz="3000" b="1">
                <a:solidFill>
                  <a:schemeClr val="bg1">
                    <a:lumMod val="50000"/>
                  </a:schemeClr>
                </a:solidFill>
              </a:rPr>
              <a:t>3. Werbeformat: </a:t>
            </a:r>
            <a:r>
              <a:rPr lang="de-DE" sz="3000" b="1">
                <a:solidFill>
                  <a:srgbClr val="000090"/>
                </a:solidFill>
              </a:rPr>
              <a:t>Engagement-Story</a:t>
            </a:r>
          </a:p>
        </p:txBody>
      </p:sp>
      <p:sp>
        <p:nvSpPr>
          <p:cNvPr id="3" name="Textfeld 2">
            <a:extLst>
              <a:ext uri="{FF2B5EF4-FFF2-40B4-BE49-F238E27FC236}">
                <a16:creationId xmlns:a16="http://schemas.microsoft.com/office/drawing/2014/main" id="{38943009-99DA-4123-AABF-725A57F17D56}"/>
              </a:ext>
            </a:extLst>
          </p:cNvPr>
          <p:cNvSpPr txBox="1"/>
          <p:nvPr/>
        </p:nvSpPr>
        <p:spPr>
          <a:xfrm>
            <a:off x="452437" y="1215558"/>
            <a:ext cx="2939210" cy="2336537"/>
          </a:xfrm>
          <a:prstGeom prst="rect">
            <a:avLst/>
          </a:prstGeom>
          <a:noFill/>
        </p:spPr>
        <p:txBody>
          <a:bodyPr wrap="square" lIns="0" tIns="0" rIns="0" bIns="0">
            <a:spAutoFit/>
          </a:bodyPr>
          <a:lstStyle/>
          <a:p>
            <a:pPr marL="252000" indent="-252000">
              <a:lnSpc>
                <a:spcPts val="1800"/>
              </a:lnSpc>
              <a:spcAft>
                <a:spcPts val="1000"/>
              </a:spcAft>
            </a:pPr>
            <a:r>
              <a:rPr lang="de-DE" sz="1600" dirty="0">
                <a:solidFill>
                  <a:srgbClr val="000090"/>
                </a:solidFill>
                <a:latin typeface="Calibri" panose="020F0502020204030204" pitchFamily="34" charset="0"/>
                <a:cs typeface="Calibri" panose="020F0502020204030204" pitchFamily="34" charset="0"/>
                <a:sym typeface="Wingdings" panose="05000000000000000000" pitchFamily="2" charset="2"/>
              </a:rPr>
              <a:t> </a:t>
            </a:r>
            <a:r>
              <a:rPr lang="de-DE" sz="1600" dirty="0">
                <a:latin typeface="Calibri" panose="020F0502020204030204" pitchFamily="34" charset="0"/>
                <a:cs typeface="Calibri" panose="020F0502020204030204" pitchFamily="34" charset="0"/>
                <a:sym typeface="Wingdings" panose="05000000000000000000" pitchFamily="2" charset="2"/>
              </a:rPr>
              <a:t>Inklusive Layout-</a:t>
            </a:r>
            <a:br>
              <a:rPr lang="de-DE" sz="1600" dirty="0">
                <a:latin typeface="Calibri" panose="020F0502020204030204" pitchFamily="34" charset="0"/>
                <a:cs typeface="Calibri" panose="020F0502020204030204" pitchFamily="34" charset="0"/>
                <a:sym typeface="Wingdings" panose="05000000000000000000" pitchFamily="2" charset="2"/>
              </a:rPr>
            </a:br>
            <a:r>
              <a:rPr lang="de-DE" sz="1600" dirty="0">
                <a:latin typeface="Calibri" panose="020F0502020204030204" pitchFamily="34" charset="0"/>
                <a:cs typeface="Calibri" panose="020F0502020204030204" pitchFamily="34" charset="0"/>
                <a:sym typeface="Wingdings" panose="05000000000000000000" pitchFamily="2" charset="2"/>
              </a:rPr>
              <a:t>gestaltung, </a:t>
            </a:r>
            <a:br>
              <a:rPr lang="de-DE" sz="1600" dirty="0">
                <a:latin typeface="Calibri" panose="020F0502020204030204" pitchFamily="34" charset="0"/>
                <a:cs typeface="Calibri" panose="020F0502020204030204" pitchFamily="34" charset="0"/>
                <a:sym typeface="Wingdings" panose="05000000000000000000" pitchFamily="2" charset="2"/>
              </a:rPr>
            </a:br>
            <a:r>
              <a:rPr lang="de-DE" sz="1600" dirty="0">
                <a:latin typeface="Calibri" panose="020F0502020204030204" pitchFamily="34" charset="0"/>
                <a:cs typeface="Calibri" panose="020F0502020204030204" pitchFamily="34" charset="0"/>
                <a:sym typeface="Wingdings" panose="05000000000000000000" pitchFamily="2" charset="2"/>
              </a:rPr>
              <a:t>Programmierung </a:t>
            </a:r>
            <a:br>
              <a:rPr lang="de-DE" sz="1600" dirty="0">
                <a:latin typeface="Calibri" panose="020F0502020204030204" pitchFamily="34" charset="0"/>
                <a:cs typeface="Calibri" panose="020F0502020204030204" pitchFamily="34" charset="0"/>
                <a:sym typeface="Wingdings" panose="05000000000000000000" pitchFamily="2" charset="2"/>
              </a:rPr>
            </a:br>
            <a:r>
              <a:rPr lang="de-DE" sz="1600" dirty="0">
                <a:latin typeface="Calibri" panose="020F0502020204030204" pitchFamily="34" charset="0"/>
                <a:cs typeface="Calibri" panose="020F0502020204030204" pitchFamily="34" charset="0"/>
                <a:sym typeface="Wingdings" panose="05000000000000000000" pitchFamily="2" charset="2"/>
              </a:rPr>
              <a:t>&amp; Markierung</a:t>
            </a:r>
          </a:p>
          <a:p>
            <a:pPr marL="252000" indent="-252000">
              <a:lnSpc>
                <a:spcPts val="1800"/>
              </a:lnSpc>
              <a:spcAft>
                <a:spcPts val="1000"/>
              </a:spcAft>
            </a:pPr>
            <a:r>
              <a:rPr lang="de-DE" sz="1600" dirty="0">
                <a:solidFill>
                  <a:srgbClr val="000090"/>
                </a:solidFill>
                <a:latin typeface="Calibri" panose="020F0502020204030204" pitchFamily="34" charset="0"/>
                <a:cs typeface="Calibri" panose="020F0502020204030204" pitchFamily="34" charset="0"/>
                <a:sym typeface="Wingdings" panose="05000000000000000000" pitchFamily="2" charset="2"/>
              </a:rPr>
              <a:t></a:t>
            </a:r>
            <a:r>
              <a:rPr lang="de-DE" sz="1600" dirty="0">
                <a:latin typeface="Calibri" panose="020F0502020204030204" pitchFamily="34" charset="0"/>
                <a:cs typeface="Calibri" panose="020F0502020204030204" pitchFamily="34" charset="0"/>
                <a:sym typeface="Wingdings" panose="05000000000000000000" pitchFamily="2" charset="2"/>
              </a:rPr>
              <a:t> </a:t>
            </a:r>
            <a:r>
              <a:rPr lang="de-DE" sz="1600" dirty="0">
                <a:latin typeface="Calibri" panose="020F0502020204030204" pitchFamily="34" charset="0"/>
                <a:cs typeface="Calibri" panose="020F0502020204030204" pitchFamily="34" charset="0"/>
              </a:rPr>
              <a:t>aktuell ca. </a:t>
            </a:r>
            <a:br>
              <a:rPr lang="de-DE" sz="1600" dirty="0">
                <a:latin typeface="Calibri" panose="020F0502020204030204" pitchFamily="34" charset="0"/>
                <a:cs typeface="Calibri" panose="020F0502020204030204" pitchFamily="34" charset="0"/>
              </a:rPr>
            </a:br>
            <a:r>
              <a:rPr lang="de-DE" sz="1600" dirty="0">
                <a:latin typeface="Calibri" panose="020F0502020204030204" pitchFamily="34" charset="0"/>
                <a:cs typeface="Calibri" panose="020F0502020204030204" pitchFamily="34" charset="0"/>
              </a:rPr>
              <a:t>400-600 </a:t>
            </a:r>
            <a:r>
              <a:rPr lang="de-DE" sz="1600" dirty="0" err="1">
                <a:latin typeface="Calibri" panose="020F0502020204030204" pitchFamily="34" charset="0"/>
                <a:cs typeface="Calibri" panose="020F0502020204030204" pitchFamily="34" charset="0"/>
              </a:rPr>
              <a:t>views</a:t>
            </a:r>
            <a:r>
              <a:rPr lang="de-DE" sz="1600" dirty="0">
                <a:latin typeface="Calibri" panose="020F0502020204030204" pitchFamily="34" charset="0"/>
                <a:cs typeface="Calibri" panose="020F0502020204030204" pitchFamily="34" charset="0"/>
              </a:rPr>
              <a:t>/Tag,</a:t>
            </a:r>
            <a:br>
              <a:rPr lang="de-DE" sz="1600" dirty="0">
                <a:latin typeface="Calibri" panose="020F0502020204030204" pitchFamily="34" charset="0"/>
                <a:cs typeface="Calibri" panose="020F0502020204030204" pitchFamily="34" charset="0"/>
              </a:rPr>
            </a:br>
            <a:r>
              <a:rPr lang="de-DE" sz="1600" dirty="0">
                <a:latin typeface="Calibri" panose="020F0502020204030204" pitchFamily="34" charset="0"/>
                <a:cs typeface="Calibri" panose="020F0502020204030204" pitchFamily="34" charset="0"/>
              </a:rPr>
              <a:t>Engagement Rate: </a:t>
            </a:r>
            <a:br>
              <a:rPr lang="de-DE" sz="1600" dirty="0">
                <a:latin typeface="Calibri" panose="020F0502020204030204" pitchFamily="34" charset="0"/>
                <a:cs typeface="Calibri" panose="020F0502020204030204" pitchFamily="34" charset="0"/>
              </a:rPr>
            </a:br>
            <a:r>
              <a:rPr lang="de-DE" sz="1600" dirty="0">
                <a:latin typeface="Calibri" panose="020F0502020204030204" pitchFamily="34" charset="0"/>
                <a:cs typeface="Calibri" panose="020F0502020204030204" pitchFamily="34" charset="0"/>
              </a:rPr>
              <a:t>28%</a:t>
            </a:r>
          </a:p>
          <a:p>
            <a:pPr marL="252000" indent="-252000">
              <a:lnSpc>
                <a:spcPts val="1800"/>
              </a:lnSpc>
              <a:spcAft>
                <a:spcPts val="1000"/>
              </a:spcAft>
            </a:pPr>
            <a:endParaRPr lang="de-DE" sz="1600" dirty="0">
              <a:latin typeface="Calibri" panose="020F0502020204030204" pitchFamily="34" charset="0"/>
              <a:cs typeface="Calibri" panose="020F0502020204030204" pitchFamily="34" charset="0"/>
            </a:endParaRPr>
          </a:p>
        </p:txBody>
      </p:sp>
      <p:pic>
        <p:nvPicPr>
          <p:cNvPr id="10" name="Bild 9" descr="werbeform_3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3208" y="448233"/>
            <a:ext cx="7212130" cy="4059075"/>
          </a:xfrm>
          <a:prstGeom prst="rect">
            <a:avLst/>
          </a:prstGeom>
        </p:spPr>
      </p:pic>
    </p:spTree>
    <p:extLst>
      <p:ext uri="{BB962C8B-B14F-4D97-AF65-F5344CB8AC3E}">
        <p14:creationId xmlns:p14="http://schemas.microsoft.com/office/powerpoint/2010/main" val="1646589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2016161" y="2214898"/>
            <a:ext cx="5129423" cy="5129421"/>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12" name="Oval 11"/>
          <p:cNvSpPr/>
          <p:nvPr/>
        </p:nvSpPr>
        <p:spPr>
          <a:xfrm>
            <a:off x="-832848" y="3398211"/>
            <a:ext cx="2762796" cy="2762794"/>
          </a:xfrm>
          <a:prstGeom prst="ellipse">
            <a:avLst/>
          </a:prstGeom>
          <a:solidFill>
            <a:srgbClr val="E36860">
              <a:alpha val="10000"/>
            </a:srgbClr>
          </a:solidFill>
        </p:spPr>
        <p:txBody>
          <a:bodyPr wrap="square" lIns="0" tIns="0" rIns="0" bIns="0" rtlCol="0" anchor="ctr">
            <a:spAutoFit/>
          </a:bodyPr>
          <a:lstStyle/>
          <a:p>
            <a:pPr algn="ctr"/>
            <a:endParaRPr lang="de-DE" sz="3000" b="1"/>
          </a:p>
        </p:txBody>
      </p:sp>
      <p:sp>
        <p:nvSpPr>
          <p:cNvPr id="13" name="Oval 12"/>
          <p:cNvSpPr/>
          <p:nvPr/>
        </p:nvSpPr>
        <p:spPr>
          <a:xfrm>
            <a:off x="-511690" y="3719368"/>
            <a:ext cx="2120481" cy="2120481"/>
          </a:xfrm>
          <a:prstGeom prst="ellipse">
            <a:avLst/>
          </a:prstGeom>
          <a:solidFill>
            <a:srgbClr val="C9417F">
              <a:alpha val="20000"/>
            </a:srgbClr>
          </a:solidFill>
        </p:spPr>
        <p:txBody>
          <a:bodyPr wrap="square" lIns="0" tIns="0" rIns="0" bIns="0" rtlCol="0" anchor="ctr">
            <a:spAutoFit/>
          </a:bodyPr>
          <a:lstStyle/>
          <a:p>
            <a:pPr algn="ctr"/>
            <a:endParaRPr lang="de-DE" sz="3000" b="1"/>
          </a:p>
        </p:txBody>
      </p:sp>
      <p:sp>
        <p:nvSpPr>
          <p:cNvPr id="2" name="Rechteck 1"/>
          <p:cNvSpPr/>
          <p:nvPr/>
        </p:nvSpPr>
        <p:spPr>
          <a:xfrm>
            <a:off x="452437" y="328870"/>
            <a:ext cx="8237537" cy="461665"/>
          </a:xfrm>
          <a:prstGeom prst="rect">
            <a:avLst/>
          </a:prstGeom>
        </p:spPr>
        <p:txBody>
          <a:bodyPr wrap="square" lIns="0" tIns="0" rIns="0" bIns="0">
            <a:spAutoFit/>
          </a:bodyPr>
          <a:lstStyle/>
          <a:p>
            <a:r>
              <a:rPr lang="de-DE" sz="3000" b="1">
                <a:solidFill>
                  <a:schemeClr val="bg1">
                    <a:lumMod val="50000"/>
                  </a:schemeClr>
                </a:solidFill>
              </a:rPr>
              <a:t>4. Werbeformat: </a:t>
            </a:r>
            <a:r>
              <a:rPr lang="de-DE" sz="3000" b="1">
                <a:solidFill>
                  <a:srgbClr val="000090"/>
                </a:solidFill>
              </a:rPr>
              <a:t>Reels</a:t>
            </a:r>
          </a:p>
        </p:txBody>
      </p:sp>
      <p:sp>
        <p:nvSpPr>
          <p:cNvPr id="3" name="Textfeld 2">
            <a:extLst>
              <a:ext uri="{FF2B5EF4-FFF2-40B4-BE49-F238E27FC236}">
                <a16:creationId xmlns:a16="http://schemas.microsoft.com/office/drawing/2014/main" id="{5DCEC73F-F07B-4B4C-B6BB-AA772988F0E0}"/>
              </a:ext>
            </a:extLst>
          </p:cNvPr>
          <p:cNvSpPr txBox="1"/>
          <p:nvPr/>
        </p:nvSpPr>
        <p:spPr>
          <a:xfrm>
            <a:off x="452437" y="1213691"/>
            <a:ext cx="4522975" cy="3080330"/>
          </a:xfrm>
          <a:prstGeom prst="rect">
            <a:avLst/>
          </a:prstGeom>
          <a:noFill/>
        </p:spPr>
        <p:txBody>
          <a:bodyPr wrap="square" lIns="0" tIns="0" rIns="0" bIns="0" rtlCol="0">
            <a:spAutoFit/>
          </a:bodyPr>
          <a:lstStyle/>
          <a:p>
            <a:pPr marL="252000" indent="-252000">
              <a:lnSpc>
                <a:spcPts val="1800"/>
              </a:lnSpc>
              <a:spcAft>
                <a:spcPts val="1000"/>
              </a:spcAft>
            </a:pPr>
            <a:r>
              <a:rPr lang="de-DE" sz="1600" dirty="0">
                <a:solidFill>
                  <a:srgbClr val="000090"/>
                </a:solidFill>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a:t>
            </a:r>
            <a:r>
              <a:rPr lang="de-DE" sz="1600" dirty="0">
                <a:latin typeface="Calibri" panose="020F0502020204030204" pitchFamily="34" charset="0"/>
                <a:ea typeface="Arial" panose="020B0604020202020204" pitchFamily="34" charset="0"/>
                <a:cs typeface="Calibri" panose="020F0502020204030204" pitchFamily="34" charset="0"/>
              </a:rPr>
              <a:t>15-30 Sekunden mit </a:t>
            </a:r>
            <a:r>
              <a:rPr lang="de-DE" sz="1600" dirty="0" err="1">
                <a:latin typeface="Calibri" panose="020F0502020204030204" pitchFamily="34" charset="0"/>
                <a:ea typeface="Arial" panose="020B0604020202020204" pitchFamily="34" charset="0"/>
                <a:cs typeface="Calibri" panose="020F0502020204030204" pitchFamily="34" charset="0"/>
              </a:rPr>
              <a:t>Product</a:t>
            </a:r>
            <a:r>
              <a:rPr lang="de-DE" sz="1600" dirty="0">
                <a:latin typeface="Calibri" panose="020F0502020204030204" pitchFamily="34" charset="0"/>
                <a:ea typeface="Arial" panose="020B0604020202020204" pitchFamily="34" charset="0"/>
                <a:cs typeface="Calibri" panose="020F0502020204030204" pitchFamily="34" charset="0"/>
              </a:rPr>
              <a:t> Placement </a:t>
            </a:r>
          </a:p>
          <a:p>
            <a:pPr marL="252000" indent="-252000">
              <a:lnSpc>
                <a:spcPts val="1800"/>
              </a:lnSpc>
              <a:spcAft>
                <a:spcPts val="1000"/>
              </a:spcAft>
            </a:pPr>
            <a:r>
              <a:rPr lang="de-DE" sz="1600" dirty="0">
                <a:solidFill>
                  <a:srgbClr val="000090"/>
                </a:solidFill>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Inklusive Idee und Produktion</a:t>
            </a:r>
          </a:p>
          <a:p>
            <a:pPr marL="252000" indent="-252000">
              <a:lnSpc>
                <a:spcPts val="1800"/>
              </a:lnSpc>
              <a:spcAft>
                <a:spcPts val="1000"/>
              </a:spcAft>
            </a:pPr>
            <a:r>
              <a:rPr lang="de-DE" sz="1600" dirty="0">
                <a:solidFill>
                  <a:srgbClr val="000090"/>
                </a:solidFill>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a:t>
            </a:r>
            <a:r>
              <a:rPr lang="de-DE" sz="1600" dirty="0">
                <a:effectLst/>
                <a:latin typeface="Calibri" panose="020F0502020204030204" pitchFamily="34" charset="0"/>
                <a:ea typeface="Arial" panose="020B0604020202020204" pitchFamily="34" charset="0"/>
                <a:cs typeface="Calibri" panose="020F0502020204030204" pitchFamily="34" charset="0"/>
              </a:rPr>
              <a:t>Reichweite zwischen 1k-40k </a:t>
            </a:r>
            <a:r>
              <a:rPr lang="de-DE" sz="1600" dirty="0" err="1">
                <a:effectLst/>
                <a:latin typeface="Calibri" panose="020F0502020204030204" pitchFamily="34" charset="0"/>
                <a:ea typeface="Arial" panose="020B0604020202020204" pitchFamily="34" charset="0"/>
                <a:cs typeface="Calibri" panose="020F0502020204030204" pitchFamily="34" charset="0"/>
              </a:rPr>
              <a:t>views</a:t>
            </a:r>
            <a:endParaRPr lang="de-DE" sz="1600" dirty="0">
              <a:effectLst/>
              <a:latin typeface="Calibri" panose="020F0502020204030204" pitchFamily="34" charset="0"/>
              <a:ea typeface="Arial" panose="020B0604020202020204" pitchFamily="34" charset="0"/>
              <a:cs typeface="Calibri" panose="020F0502020204030204" pitchFamily="34" charset="0"/>
            </a:endParaRPr>
          </a:p>
          <a:p>
            <a:pPr marL="252000" indent="-252000">
              <a:lnSpc>
                <a:spcPts val="1800"/>
              </a:lnSpc>
              <a:spcAft>
                <a:spcPts val="1000"/>
              </a:spcAft>
            </a:pPr>
            <a:r>
              <a:rPr lang="de-DE" sz="1600" dirty="0">
                <a:solidFill>
                  <a:srgbClr val="000090"/>
                </a:solidFill>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a:t>
            </a:r>
            <a:r>
              <a:rPr lang="de-DE" sz="1600" dirty="0">
                <a:effectLst/>
                <a:latin typeface="Calibri" panose="020F0502020204030204" pitchFamily="34" charset="0"/>
                <a:ea typeface="Arial" panose="020B0604020202020204" pitchFamily="34" charset="0"/>
                <a:cs typeface="Calibri" panose="020F0502020204030204" pitchFamily="34" charset="0"/>
              </a:rPr>
              <a:t>Ausstrahlung an </a:t>
            </a:r>
            <a:r>
              <a:rPr lang="de-DE" sz="1600" dirty="0" err="1">
                <a:latin typeface="Calibri" panose="020F0502020204030204" pitchFamily="34" charset="0"/>
                <a:ea typeface="Arial" panose="020B0604020202020204" pitchFamily="34" charset="0"/>
                <a:cs typeface="Calibri" panose="020F0502020204030204" pitchFamily="34" charset="0"/>
              </a:rPr>
              <a:t>a</a:t>
            </a:r>
            <a:r>
              <a:rPr lang="de-DE" sz="1600" dirty="0" err="1">
                <a:effectLst/>
                <a:latin typeface="Calibri" panose="020F0502020204030204" pitchFamily="34" charset="0"/>
                <a:ea typeface="Arial" panose="020B0604020202020204" pitchFamily="34" charset="0"/>
                <a:cs typeface="Calibri" panose="020F0502020204030204" pitchFamily="34" charset="0"/>
              </a:rPr>
              <a:t>ccountfremde</a:t>
            </a:r>
            <a:r>
              <a:rPr lang="de-DE" sz="1600" dirty="0">
                <a:effectLst/>
                <a:latin typeface="Calibri" panose="020F0502020204030204" pitchFamily="34" charset="0"/>
                <a:ea typeface="Arial" panose="020B0604020202020204" pitchFamily="34" charset="0"/>
                <a:cs typeface="Calibri" panose="020F0502020204030204" pitchFamily="34" charset="0"/>
              </a:rPr>
              <a:t> </a:t>
            </a:r>
            <a:r>
              <a:rPr lang="de-DE" sz="1600" dirty="0">
                <a:latin typeface="Calibri" panose="020F0502020204030204" pitchFamily="34" charset="0"/>
                <a:ea typeface="Arial" panose="020B0604020202020204" pitchFamily="34" charset="0"/>
                <a:cs typeface="Calibri" panose="020F0502020204030204" pitchFamily="34" charset="0"/>
              </a:rPr>
              <a:t>U</a:t>
            </a:r>
            <a:r>
              <a:rPr lang="de-DE" sz="1600" dirty="0">
                <a:effectLst/>
                <a:latin typeface="Calibri" panose="020F0502020204030204" pitchFamily="34" charset="0"/>
                <a:ea typeface="Arial" panose="020B0604020202020204" pitchFamily="34" charset="0"/>
                <a:cs typeface="Calibri" panose="020F0502020204030204" pitchFamily="34" charset="0"/>
              </a:rPr>
              <a:t>ser – </a:t>
            </a:r>
            <a:br>
              <a:rPr lang="de-DE" sz="1600" dirty="0">
                <a:effectLst/>
                <a:latin typeface="Calibri" panose="020F0502020204030204" pitchFamily="34" charset="0"/>
                <a:ea typeface="Arial" panose="020B0604020202020204" pitchFamily="34" charset="0"/>
                <a:cs typeface="Calibri" panose="020F0502020204030204" pitchFamily="34" charset="0"/>
              </a:rPr>
            </a:br>
            <a:r>
              <a:rPr lang="de-DE" sz="1600" dirty="0">
                <a:effectLst/>
                <a:latin typeface="Calibri" panose="020F0502020204030204" pitchFamily="34" charset="0"/>
                <a:ea typeface="Arial" panose="020B0604020202020204" pitchFamily="34" charset="0"/>
                <a:cs typeface="Calibri" panose="020F0502020204030204" pitchFamily="34" charset="0"/>
              </a:rPr>
              <a:t>höhere Reichweite möglich!</a:t>
            </a:r>
            <a:endParaRPr lang="de-DE" sz="1600" dirty="0">
              <a:latin typeface="Calibri" panose="020F0502020204030204" pitchFamily="34" charset="0"/>
              <a:ea typeface="Arial" panose="020B0604020202020204" pitchFamily="34" charset="0"/>
              <a:cs typeface="Calibri" panose="020F0502020204030204" pitchFamily="34" charset="0"/>
            </a:endParaRPr>
          </a:p>
          <a:p>
            <a:pPr marL="252000" indent="-252000">
              <a:lnSpc>
                <a:spcPts val="1800"/>
              </a:lnSpc>
              <a:spcAft>
                <a:spcPts val="1000"/>
              </a:spcAft>
            </a:pPr>
            <a:r>
              <a:rPr lang="de-DE" sz="1600" dirty="0">
                <a:solidFill>
                  <a:srgbClr val="000090"/>
                </a:solidFill>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a:t>
            </a:r>
            <a:r>
              <a:rPr lang="de-DE" sz="1600" dirty="0">
                <a:effectLst/>
                <a:latin typeface="Calibri" panose="020F0502020204030204" pitchFamily="34" charset="0"/>
                <a:ea typeface="Arial" panose="020B0604020202020204" pitchFamily="34" charset="0"/>
                <a:cs typeface="Calibri" panose="020F0502020204030204" pitchFamily="34" charset="0"/>
              </a:rPr>
              <a:t>high-quality Video-Content, der auf vielen </a:t>
            </a:r>
            <a:br>
              <a:rPr lang="de-DE" sz="1600" dirty="0">
                <a:effectLst/>
                <a:latin typeface="Calibri" panose="020F0502020204030204" pitchFamily="34" charset="0"/>
                <a:ea typeface="Arial" panose="020B0604020202020204" pitchFamily="34" charset="0"/>
                <a:cs typeface="Calibri" panose="020F0502020204030204" pitchFamily="34" charset="0"/>
              </a:rPr>
            </a:br>
            <a:r>
              <a:rPr lang="de-DE" sz="1600" dirty="0">
                <a:effectLst/>
                <a:latin typeface="Calibri" panose="020F0502020204030204" pitchFamily="34" charset="0"/>
                <a:ea typeface="Arial" panose="020B0604020202020204" pitchFamily="34" charset="0"/>
                <a:cs typeface="Calibri" panose="020F0502020204030204" pitchFamily="34" charset="0"/>
              </a:rPr>
              <a:t>Plattformen wiederverwendet werden kann</a:t>
            </a:r>
          </a:p>
          <a:p>
            <a:pPr marL="252000" indent="-252000">
              <a:lnSpc>
                <a:spcPts val="1800"/>
              </a:lnSpc>
              <a:spcAft>
                <a:spcPts val="1000"/>
              </a:spcAft>
            </a:pPr>
            <a:r>
              <a:rPr lang="de-DE" sz="1600" dirty="0">
                <a:solidFill>
                  <a:srgbClr val="000090"/>
                </a:solidFill>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de-DE" sz="1600"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 </a:t>
            </a:r>
            <a:r>
              <a:rPr lang="de-DE" sz="1600" dirty="0" err="1">
                <a:latin typeface="Calibri" panose="020F0502020204030204" pitchFamily="34" charset="0"/>
                <a:ea typeface="Arial" panose="020B0604020202020204" pitchFamily="34" charset="0"/>
                <a:cs typeface="Calibri" panose="020F0502020204030204" pitchFamily="34" charset="0"/>
              </a:rPr>
              <a:t>h</a:t>
            </a:r>
            <a:r>
              <a:rPr lang="de-DE" sz="1600" dirty="0" err="1">
                <a:effectLst/>
                <a:latin typeface="Calibri" panose="020F0502020204030204" pitchFamily="34" charset="0"/>
                <a:ea typeface="Arial" panose="020B0604020202020204" pitchFamily="34" charset="0"/>
                <a:cs typeface="Calibri" panose="020F0502020204030204" pitchFamily="34" charset="0"/>
              </a:rPr>
              <a:t>itec</a:t>
            </a:r>
            <a:r>
              <a:rPr lang="de-DE" sz="1600" dirty="0">
                <a:effectLst/>
                <a:latin typeface="Calibri" panose="020F0502020204030204" pitchFamily="34" charset="0"/>
                <a:ea typeface="Arial" panose="020B0604020202020204" pitchFamily="34" charset="0"/>
                <a:cs typeface="Calibri" panose="020F0502020204030204" pitchFamily="34" charset="0"/>
              </a:rPr>
              <a:t> gibt nach der Kooperation die </a:t>
            </a:r>
            <a:br>
              <a:rPr lang="de-DE" sz="1600" dirty="0">
                <a:effectLst/>
                <a:latin typeface="Calibri" panose="020F0502020204030204" pitchFamily="34" charset="0"/>
                <a:ea typeface="Arial" panose="020B0604020202020204" pitchFamily="34" charset="0"/>
                <a:cs typeface="Calibri" panose="020F0502020204030204" pitchFamily="34" charset="0"/>
              </a:rPr>
            </a:br>
            <a:r>
              <a:rPr lang="de-DE" sz="1600" dirty="0">
                <a:effectLst/>
                <a:latin typeface="Calibri" panose="020F0502020204030204" pitchFamily="34" charset="0"/>
                <a:ea typeface="Arial" panose="020B0604020202020204" pitchFamily="34" charset="0"/>
                <a:cs typeface="Calibri" panose="020F0502020204030204" pitchFamily="34" charset="0"/>
              </a:rPr>
              <a:t>Bild- &amp; Video-Rechte an den Kunden ab! </a:t>
            </a:r>
          </a:p>
          <a:p>
            <a:pPr marL="252000" indent="-252000">
              <a:lnSpc>
                <a:spcPts val="1800"/>
              </a:lnSpc>
              <a:spcAft>
                <a:spcPts val="1000"/>
              </a:spcAft>
            </a:pPr>
            <a:endParaRPr lang="de-DE" sz="1600" dirty="0">
              <a:effectLst/>
              <a:latin typeface="Calibri" panose="020F0502020204030204" pitchFamily="34" charset="0"/>
              <a:ea typeface="Arial" panose="020B0604020202020204" pitchFamily="34" charset="0"/>
              <a:cs typeface="Calibri" panose="020F0502020204030204" pitchFamily="34" charset="0"/>
            </a:endParaRPr>
          </a:p>
        </p:txBody>
      </p:sp>
      <p:pic>
        <p:nvPicPr>
          <p:cNvPr id="4" name="hitec_mediadaten_fitbit">
            <a:hlinkClick r:id="" action="ppaction://media"/>
            <a:extLst>
              <a:ext uri="{FF2B5EF4-FFF2-40B4-BE49-F238E27FC236}">
                <a16:creationId xmlns:a16="http://schemas.microsoft.com/office/drawing/2014/main" id="{ADEA57D2-77C4-445E-B8B7-9B803FBE20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55233" y="307781"/>
            <a:ext cx="2326599" cy="4136177"/>
          </a:xfrm>
          <a:prstGeom prst="rect">
            <a:avLst/>
          </a:prstGeom>
        </p:spPr>
      </p:pic>
      <p:sp>
        <p:nvSpPr>
          <p:cNvPr id="8" name="Gleichschenkliges Dreieck 7">
            <a:hlinkClick r:id="" action="ppaction://hlinkshowjump?jump=nextslide"/>
          </p:cNvPr>
          <p:cNvSpPr/>
          <p:nvPr/>
        </p:nvSpPr>
        <p:spPr>
          <a:xfrm rot="5400000">
            <a:off x="5724267" y="1905728"/>
            <a:ext cx="1270041" cy="1116190"/>
          </a:xfrm>
          <a:prstGeom prst="triangle">
            <a:avLst/>
          </a:prstGeom>
          <a:solidFill>
            <a:schemeClr val="bg1"/>
          </a:solidFill>
          <a:ln>
            <a:solidFill>
              <a:schemeClr val="bg1"/>
            </a:solidFill>
          </a:ln>
          <a:effectLst>
            <a:outerShdw blurRad="180975" dir="2700000" sx="107000" sy="107000" algn="tl" rotWithShape="0">
              <a:srgbClr val="000000">
                <a:alpha val="43000"/>
              </a:srgbClr>
            </a:outerShdw>
          </a:effectLst>
        </p:spPr>
        <p:txBody>
          <a:bodyPr wrap="square" lIns="0" tIns="0" rIns="0" bIns="0" rtlCol="0" anchor="ctr">
            <a:spAutoFit/>
          </a:bodyPr>
          <a:lstStyle/>
          <a:p>
            <a:pPr algn="ctr"/>
            <a:endParaRPr lang="de-DE" sz="3000" b="1"/>
          </a:p>
        </p:txBody>
      </p:sp>
    </p:spTree>
    <p:extLst>
      <p:ext uri="{BB962C8B-B14F-4D97-AF65-F5344CB8AC3E}">
        <p14:creationId xmlns:p14="http://schemas.microsoft.com/office/powerpoint/2010/main" val="138033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lIns="0" tIns="0" rIns="0" bIns="0">
        <a:spAutoFit/>
      </a:bodyPr>
      <a:lstStyle>
        <a:defPPr>
          <a:defRPr sz="3000" b="1"/>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3000" b="1"/>
        </a:defPPr>
      </a:lstStyle>
    </a:txDef>
  </a:objectDefaults>
  <a:extraClrScheme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1748</Words>
  <Application>Microsoft Office PowerPoint</Application>
  <PresentationFormat>Bildschirmpräsentation (16:9)</PresentationFormat>
  <Paragraphs>122</Paragraphs>
  <Slides>12</Slides>
  <Notes>2</Notes>
  <HiddenSlides>0</HiddenSlides>
  <MMClips>2</MMClips>
  <ScaleCrop>false</ScaleCrop>
  <HeadingPairs>
    <vt:vector size="6" baseType="variant">
      <vt:variant>
        <vt:lpstr>Verwendete Schriftarten</vt:lpstr>
      </vt:variant>
      <vt:variant>
        <vt:i4>2</vt:i4>
      </vt:variant>
      <vt:variant>
        <vt:lpstr>Design</vt:lpstr>
      </vt:variant>
      <vt:variant>
        <vt:i4>2</vt:i4>
      </vt:variant>
      <vt:variant>
        <vt:lpstr>Folientitel</vt:lpstr>
      </vt:variant>
      <vt:variant>
        <vt:i4>12</vt:i4>
      </vt:variant>
    </vt:vector>
  </HeadingPairs>
  <TitlesOfParts>
    <vt:vector size="16" baseType="lpstr">
      <vt:lpstr>Arial</vt:lpstr>
      <vt:lpstr>Calibri</vt:lpstr>
      <vt:lpstr>Office-Design</vt:lpstr>
      <vt:lpstr>Benutzerdefiniertes 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Andreas Overländer</dc:creator>
  <cp:lastModifiedBy>Franziska Köster</cp:lastModifiedBy>
  <cp:revision>125</cp:revision>
  <dcterms:created xsi:type="dcterms:W3CDTF">2021-05-04T10:04:46Z</dcterms:created>
  <dcterms:modified xsi:type="dcterms:W3CDTF">2021-06-01T14:07:42Z</dcterms:modified>
</cp:coreProperties>
</file>